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77" r:id="rId7"/>
    <p:sldId id="278" r:id="rId8"/>
    <p:sldId id="261" r:id="rId9"/>
    <p:sldId id="262" r:id="rId10"/>
    <p:sldId id="280" r:id="rId11"/>
    <p:sldId id="281" r:id="rId12"/>
    <p:sldId id="282" r:id="rId13"/>
    <p:sldId id="279" r:id="rId14"/>
    <p:sldId id="284" r:id="rId15"/>
    <p:sldId id="263" r:id="rId16"/>
    <p:sldId id="264" r:id="rId17"/>
    <p:sldId id="265" r:id="rId18"/>
    <p:sldId id="268" r:id="rId19"/>
    <p:sldId id="270" r:id="rId20"/>
    <p:sldId id="286" r:id="rId21"/>
    <p:sldId id="287" r:id="rId22"/>
    <p:sldId id="271" r:id="rId23"/>
    <p:sldId id="272" r:id="rId24"/>
    <p:sldId id="273" r:id="rId25"/>
    <p:sldId id="274" r:id="rId26"/>
    <p:sldId id="283" r:id="rId27"/>
    <p:sldId id="275" r:id="rId28"/>
    <p:sldId id="267" r:id="rId29"/>
    <p:sldId id="289" r:id="rId30"/>
    <p:sldId id="290" r:id="rId31"/>
    <p:sldId id="269" r:id="rId32"/>
    <p:sldId id="285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1206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4BE68-A722-45E5-8CA6-AA143F79745D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40CAB-E7BC-46B4-B9CC-70AC4F76EE5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E742-CB04-4F11-BA30-D5C38F936735}" type="datetime1">
              <a:rPr lang="ru-RU" smtClean="0"/>
              <a:pPr/>
              <a:t>31.10.2018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D7DE-A283-452C-878A-3DB5C8F0D6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6172D-F7F0-476D-952E-2087A459E4C8}" type="datetime1">
              <a:rPr lang="ru-RU" smtClean="0"/>
              <a:pPr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D7DE-A283-452C-878A-3DB5C8F0D6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53D03-52C4-425C-82C5-ADE1216FB2CD}" type="datetime1">
              <a:rPr lang="ru-RU" smtClean="0"/>
              <a:pPr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D7DE-A283-452C-878A-3DB5C8F0D6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9AF75-2B9B-45EE-8616-9C80F3F92E06}" type="datetime1">
              <a:rPr lang="ru-RU" smtClean="0"/>
              <a:pPr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D7DE-A283-452C-878A-3DB5C8F0D6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8B5D8-AE2C-4D3D-9E7D-32ED2D035A24}" type="datetime1">
              <a:rPr lang="ru-RU" smtClean="0"/>
              <a:pPr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C12D7DE-A283-452C-878A-3DB5C8F0D6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FBEF8-34C4-4448-A275-672B438C9F15}" type="datetime1">
              <a:rPr lang="ru-RU" smtClean="0"/>
              <a:pPr/>
              <a:t>31.10.2018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D7DE-A283-452C-878A-3DB5C8F0D6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C1373-CE74-4DA6-8510-4837CFC59BD9}" type="datetime1">
              <a:rPr lang="ru-RU" smtClean="0"/>
              <a:pPr/>
              <a:t>31.10.2018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D7DE-A283-452C-878A-3DB5C8F0D6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30E69-1B73-4D60-91A8-C4B622FBB040}" type="datetime1">
              <a:rPr lang="ru-RU" smtClean="0"/>
              <a:pPr/>
              <a:t>31.10.2018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D7DE-A283-452C-878A-3DB5C8F0D6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1305-73EF-4FF5-8224-20F3029407CE}" type="datetime1">
              <a:rPr lang="ru-RU" smtClean="0"/>
              <a:pPr/>
              <a:t>31.10.2018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D7DE-A283-452C-878A-3DB5C8F0D6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AEBA1-4202-4D56-8BC4-AEB53C15EF12}" type="datetime1">
              <a:rPr lang="ru-RU" smtClean="0"/>
              <a:pPr/>
              <a:t>31.10.2018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D7DE-A283-452C-878A-3DB5C8F0D6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C7AE-5275-4F98-8F38-0A1C1E7501C9}" type="datetime1">
              <a:rPr lang="ru-RU" smtClean="0"/>
              <a:pPr/>
              <a:t>31.10.2018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D7DE-A283-452C-878A-3DB5C8F0D6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9E64A8D-084D-4CA9-BEF3-5C6CB23A428A}" type="datetime1">
              <a:rPr lang="ru-RU" smtClean="0"/>
              <a:pPr/>
              <a:t>31.10.2018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C12D7DE-A283-452C-878A-3DB5C8F0D6A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slide" Target="slide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8.xml"/><Relationship Id="rId18" Type="http://schemas.openxmlformats.org/officeDocument/2006/relationships/slide" Target="slide24.xml"/><Relationship Id="rId3" Type="http://schemas.openxmlformats.org/officeDocument/2006/relationships/slide" Target="slide27.xml"/><Relationship Id="rId7" Type="http://schemas.openxmlformats.org/officeDocument/2006/relationships/slide" Target="slide8.xml"/><Relationship Id="rId12" Type="http://schemas.openxmlformats.org/officeDocument/2006/relationships/slide" Target="slide28.xml"/><Relationship Id="rId17" Type="http://schemas.openxmlformats.org/officeDocument/2006/relationships/slide" Target="slide23.xml"/><Relationship Id="rId2" Type="http://schemas.openxmlformats.org/officeDocument/2006/relationships/image" Target="../media/image4.png"/><Relationship Id="rId16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slide" Target="slide17.xml"/><Relationship Id="rId5" Type="http://schemas.openxmlformats.org/officeDocument/2006/relationships/slide" Target="slide4.xml"/><Relationship Id="rId15" Type="http://schemas.openxmlformats.org/officeDocument/2006/relationships/slide" Target="slide19.xml"/><Relationship Id="rId10" Type="http://schemas.openxmlformats.org/officeDocument/2006/relationships/slide" Target="slide16.xml"/><Relationship Id="rId19" Type="http://schemas.openxmlformats.org/officeDocument/2006/relationships/slide" Target="slide25.xml"/><Relationship Id="rId4" Type="http://schemas.openxmlformats.org/officeDocument/2006/relationships/slide" Target="slide3.xml"/><Relationship Id="rId9" Type="http://schemas.openxmlformats.org/officeDocument/2006/relationships/slide" Target="slide15.xml"/><Relationship Id="rId14" Type="http://schemas.openxmlformats.org/officeDocument/2006/relationships/slide" Target="slide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slide" Target="slide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slide" Target="slide2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5" Type="http://schemas.openxmlformats.org/officeDocument/2006/relationships/slide" Target="slide2.xml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916832"/>
            <a:ext cx="6336704" cy="1800200"/>
          </a:xfrm>
        </p:spPr>
        <p:txBody>
          <a:bodyPr>
            <a:normAutofit fontScale="90000"/>
          </a:bodyPr>
          <a:lstStyle/>
          <a:p>
            <a:r>
              <a:rPr lang="ru-RU" sz="490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Краткий путеводитель</a:t>
            </a:r>
            <a:br>
              <a:rPr lang="ru-RU" sz="490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</a:b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/>
            </a:r>
            <a:br>
              <a:rPr lang="ru-RU" sz="280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</a:b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 по достопримечательностям Спасского района Рязанской области</a:t>
            </a:r>
            <a:endParaRPr lang="ru-RU" sz="28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Городище Старая Рязань</a:t>
            </a:r>
            <a:endParaRPr lang="ru-RU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764704"/>
            <a:ext cx="4716016" cy="5904656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Старая Рязань - один из крупнейших древнерусских городов XII—XIII веков, столица Великого Рязанского княжества и самое большое археологическое городище России. Площадь одних только укреплений Старой Рязани, не считая городских посадов составляет более 60 гектаров.</a:t>
            </a:r>
          </a:p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Город был уничтожен зимой 1237 года во время монгольского нашествия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Бату-хана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, а все его постройки, включая каменные храмы, обращены в пепел.</a:t>
            </a:r>
          </a:p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Городище Старая Рязань охраняется государством как археологический заповедник и историко-ландшафтный памятник федерального значения. Структурно входит в комплекс Рязанского государственного историко-архитектурного музея-заповедника.</a:t>
            </a:r>
            <a:endParaRPr lang="ru-RU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6868" name="Picture 4" descr="https://pp.userapi.com/c626330/v626330782/bbc2/p3Y4MT_EF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836712"/>
            <a:ext cx="3902581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72" name="Picture 8" descr="План Рязан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284984"/>
            <a:ext cx="3888432" cy="328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Управляющая кнопка: далее 6">
            <a:hlinkClick r:id="rId4" action="ppaction://hlinksldjump" highlightClick="1"/>
          </p:cNvPr>
          <p:cNvSpPr/>
          <p:nvPr/>
        </p:nvSpPr>
        <p:spPr>
          <a:xfrm>
            <a:off x="8172400" y="6309320"/>
            <a:ext cx="971600" cy="5486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404664"/>
            <a:ext cx="5040560" cy="6336704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Рядом со Старой Рязанью, около села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Шатрище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, найдены стоянки времён позднего палеолита и останки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рязано-окской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 культуры, которая относится к волжско-финской ветви финно-угорских народов. Городище состоит из трёх частей: древнейший Северный мыс, Северная (великокняжеский двор) и Южная части городища. Мыс Северного городища (КРОМ) — самая маленькая и древняя часть городища Старой Рязани, расположенная в устье реки Серебрянки. Археологи нашли здесь самое древнее городище городецкой культуры и языческое святилище. Рядом с Северной частью городища расположен тысячелетний родник в овраге реки Серебрянки с чистой и вкусной водой. На  поверхности мыса находится современное кладбище, а у подножья — памятник архитектуры федерального значения церковь Преображения Господня.</a:t>
            </a:r>
            <a:endParaRPr lang="ru-RU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8914" name="Picture 2" descr="https://cdn1.rzn.info/data/afisha/place/170/980x400/52090504ffb1d78b50c9f3165d3478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908720"/>
            <a:ext cx="3600400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6" name="Picture 4" descr="https://pbs.twimg.com/media/Dfg5I04W0AAhqf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356992"/>
            <a:ext cx="355634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Управляющая кнопка: далее 6">
            <a:hlinkClick r:id="rId4" action="ppaction://hlinksldjump" highlightClick="1"/>
          </p:cNvPr>
          <p:cNvSpPr/>
          <p:nvPr/>
        </p:nvSpPr>
        <p:spPr>
          <a:xfrm>
            <a:off x="8172400" y="6309320"/>
            <a:ext cx="971600" cy="5486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7200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Церковь Бориса и Глеба в Старой Рязани</a:t>
            </a:r>
            <a:endParaRPr lang="ru-RU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980728"/>
            <a:ext cx="4968552" cy="5145435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Знаменитая арка — это остатки нового храма Бориса и Глеба (начало 20 века) на фундаменте старого Борисоглебского собора, чей фундамент можно увидеть рядом. В советскую эпоху его  не смогли разрушить, так и остались останки храма как своеобразные ворота.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Домонгольский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 Борисоглебский собор в Рязани -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шестистолпный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трёхапсидный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 храм с боковыми притворами - был разрушен во время монгольского нашествия, позже его развалины разобраны. Фундаменты храма были обнаружены в 1830-х. Рядом с местом его расположения уже в XVII в. существовал деревянный храм Бориса и Глеба. В 1900-1910-х на фундаментах собора была выстроена каменная Борисоглебская церковь, разобранная на щебёнку в конце 1941. </a:t>
            </a:r>
            <a:endParaRPr lang="ru-RU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7894" name="Picture 6" descr="Руины церкви Бориса и Глеба, Старая Рязань"/>
          <p:cNvPicPr>
            <a:picLocks noChangeAspect="1" noChangeArrowheads="1"/>
          </p:cNvPicPr>
          <p:nvPr/>
        </p:nvPicPr>
        <p:blipFill>
          <a:blip r:embed="rId2" cstate="print"/>
          <a:srcRect r="776" b="4969"/>
          <a:stretch>
            <a:fillRect/>
          </a:stretch>
        </p:blipFill>
        <p:spPr bwMode="auto">
          <a:xfrm>
            <a:off x="5148063" y="1484784"/>
            <a:ext cx="3794803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6" name="Picture 8" descr="Панорама заокских далей"/>
          <p:cNvPicPr>
            <a:picLocks noChangeAspect="1" noChangeArrowheads="1"/>
          </p:cNvPicPr>
          <p:nvPr/>
        </p:nvPicPr>
        <p:blipFill>
          <a:blip r:embed="rId3" cstate="print"/>
          <a:srcRect r="462" b="8696"/>
          <a:stretch>
            <a:fillRect/>
          </a:stretch>
        </p:blipFill>
        <p:spPr bwMode="auto">
          <a:xfrm>
            <a:off x="5373550" y="4149080"/>
            <a:ext cx="377045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Управляющая кнопка: далее 6">
            <a:hlinkClick r:id="rId4" action="ppaction://hlinksldjump" highlightClick="1"/>
          </p:cNvPr>
          <p:cNvSpPr/>
          <p:nvPr/>
        </p:nvSpPr>
        <p:spPr>
          <a:xfrm>
            <a:off x="8172400" y="6309320"/>
            <a:ext cx="971600" cy="5486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70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Алатырь-камень</a:t>
            </a:r>
            <a:endParaRPr lang="ru-RU" sz="37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628800"/>
            <a:ext cx="4644008" cy="4497363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Знаменитая достопримечательность Старой Рязани — так называемый Алатырь-камень. </a:t>
            </a:r>
          </a:p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Валун-исполин лежит на дне оврага у валов Южной части городища. Камень появился на дне оврага недавно, по рассказам около 2010 года, а до той поры лежал внутри склона одного из валов. будучи принесён ледником из далёкой Карелии. И объявился на свет лишь благодаря активно растущему оврагу, который, вгрызаясь в тело городища, извлёк на свет чудо-валун. </a:t>
            </a:r>
            <a:endParaRPr lang="ru-RU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5842" name="Picture 2" descr="https://avatars.mds.yandex.net/get-altay/235931/2a0000015dd1fd2604a78b4f29e5fff54fb7/X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556792"/>
            <a:ext cx="3915196" cy="2592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4" name="Picture 4" descr="http://www.inforeks.ru/uploads/posts/2014-06/1401806270_21.jpg"/>
          <p:cNvPicPr>
            <a:picLocks noChangeAspect="1" noChangeArrowheads="1"/>
          </p:cNvPicPr>
          <p:nvPr/>
        </p:nvPicPr>
        <p:blipFill>
          <a:blip r:embed="rId3" cstate="print"/>
          <a:srcRect b="9309"/>
          <a:stretch>
            <a:fillRect/>
          </a:stretch>
        </p:blipFill>
        <p:spPr bwMode="auto">
          <a:xfrm>
            <a:off x="5076056" y="4221088"/>
            <a:ext cx="3960440" cy="2395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Управляющая кнопка: далее 6">
            <a:hlinkClick r:id="rId4" action="ppaction://hlinksldjump" highlightClick="1"/>
          </p:cNvPr>
          <p:cNvSpPr/>
          <p:nvPr/>
        </p:nvSpPr>
        <p:spPr>
          <a:xfrm>
            <a:off x="0" y="6309320"/>
            <a:ext cx="971600" cy="5486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Рязанские клады и памятный крест</a:t>
            </a:r>
            <a:endParaRPr lang="ru-RU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1268760"/>
            <a:ext cx="4536504" cy="4857403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В 1822 году при опахивании крестьянами дороги на Южном городище Старая Рязань, рядом со Спасским собором, был найден клад. Клад получил название «рязанские бармы», в его состав входили высокохудожественные украшения из золота. Теперь всё это добро хранится в Оружейной палате Московского Кремля. Всего на территории Старой Рязани было найдено 17 кладов. </a:t>
            </a:r>
          </a:p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Возвышающийся крест на городище Старая Рязань установлен в 1996 году в память создателей славянской письменности Кирилла и 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Мефодия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. </a:t>
            </a:r>
            <a:endParaRPr lang="ru-RU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Picture 2" descr="Церковь Бориса и Глеба, Старая Рязан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3861048"/>
            <a:ext cx="1872207" cy="2705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2" name="Picture 2" descr="Село Старая Рязань"/>
          <p:cNvPicPr>
            <a:picLocks noChangeAspect="1" noChangeArrowheads="1"/>
          </p:cNvPicPr>
          <p:nvPr/>
        </p:nvPicPr>
        <p:blipFill>
          <a:blip r:embed="rId3" cstate="print"/>
          <a:srcRect r="462" b="7278"/>
          <a:stretch>
            <a:fillRect/>
          </a:stretch>
        </p:blipFill>
        <p:spPr bwMode="auto">
          <a:xfrm>
            <a:off x="5004048" y="1340768"/>
            <a:ext cx="3801007" cy="2359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4" name="Picture 4" descr="http://poryvaev.ru/images/atikls57.jpg"/>
          <p:cNvPicPr>
            <a:picLocks noChangeAspect="1" noChangeArrowheads="1"/>
          </p:cNvPicPr>
          <p:nvPr/>
        </p:nvPicPr>
        <p:blipFill>
          <a:blip r:embed="rId4" cstate="print"/>
          <a:srcRect r="2898" b="9242"/>
          <a:stretch>
            <a:fillRect/>
          </a:stretch>
        </p:blipFill>
        <p:spPr bwMode="auto">
          <a:xfrm>
            <a:off x="4860032" y="3861048"/>
            <a:ext cx="195343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Управляющая кнопка: домой 8">
            <a:hlinkClick r:id="rId5" action="ppaction://hlinksldjump" highlightClick="1"/>
          </p:cNvPr>
          <p:cNvSpPr/>
          <p:nvPr/>
        </p:nvSpPr>
        <p:spPr>
          <a:xfrm>
            <a:off x="0" y="6174432"/>
            <a:ext cx="683568" cy="68356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99412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Памятник природы Мезозойские обнажения у деревни Никитино</a:t>
            </a:r>
            <a:endParaRPr lang="ru-RU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504" y="1412776"/>
            <a:ext cx="4464496" cy="5184576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Чем отметился юрский период в Рязанской области? Геологи обнаружили у деревни Никитино слои морских глин и песчаников с окаменелостями морских существ, наиболее частыми из которых являются скелеты древних кальмаров — белемниты, известные как чёртовы пальцы. Эти улики доказывают — юрский период рязанская земля пережила под водой тёплых тропических морей. Именно здесь был впервые открыт и описан новый вид древних предков современных осьминогов со спирально закрученной раковиной — аммонит. </a:t>
            </a:r>
            <a:endParaRPr lang="ru-RU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5602" name="Picture 2" descr="Никитино.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3429000"/>
            <a:ext cx="2556284" cy="1704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0" y="6174432"/>
            <a:ext cx="683568" cy="68356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6" name="Picture 2" descr="Панцирь морского ежа. Никитино, Рязанская область"/>
          <p:cNvPicPr>
            <a:picLocks noChangeAspect="1" noChangeArrowheads="1"/>
          </p:cNvPicPr>
          <p:nvPr/>
        </p:nvPicPr>
        <p:blipFill>
          <a:blip r:embed="rId4" cstate="print"/>
          <a:srcRect r="1303" b="5037"/>
          <a:stretch>
            <a:fillRect/>
          </a:stretch>
        </p:blipFill>
        <p:spPr bwMode="auto">
          <a:xfrm>
            <a:off x="6084168" y="1484784"/>
            <a:ext cx="2730640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8" name="Picture 4" descr="http://komanda-k.ru/sites/default/files/004Nikitin.jpg"/>
          <p:cNvPicPr>
            <a:picLocks noChangeAspect="1" noChangeArrowheads="1"/>
          </p:cNvPicPr>
          <p:nvPr/>
        </p:nvPicPr>
        <p:blipFill>
          <a:blip r:embed="rId5" cstate="print"/>
          <a:srcRect r="42" b="8959"/>
          <a:stretch>
            <a:fillRect/>
          </a:stretch>
        </p:blipFill>
        <p:spPr bwMode="auto">
          <a:xfrm>
            <a:off x="6228184" y="4869160"/>
            <a:ext cx="2664296" cy="1819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0" name="Picture 6" descr="http://www.krazd.org/wp/wp-content/uploads/2017/10/149971635547921-big.jpg"/>
          <p:cNvPicPr>
            <a:picLocks noChangeAspect="1" noChangeArrowheads="1"/>
          </p:cNvPicPr>
          <p:nvPr/>
        </p:nvPicPr>
        <p:blipFill>
          <a:blip r:embed="rId6" cstate="print"/>
          <a:srcRect l="48055" r="6894" b="4285"/>
          <a:stretch>
            <a:fillRect/>
          </a:stretch>
        </p:blipFill>
        <p:spPr bwMode="auto">
          <a:xfrm>
            <a:off x="4716016" y="1556792"/>
            <a:ext cx="1440160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Памятник архитектуры 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Дом-усадьба рода Головниных - Х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I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Х в. 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504" y="1556792"/>
            <a:ext cx="4392488" cy="4569371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ru-RU" dirty="0" smtClean="0"/>
              <a:t> </a:t>
            </a:r>
          </a:p>
          <a:p>
            <a:pPr algn="just"/>
            <a:r>
              <a:rPr lang="ru-RU" sz="7200" b="1" dirty="0" smtClean="0">
                <a:solidFill>
                  <a:schemeClr val="bg2">
                    <a:lumMod val="75000"/>
                  </a:schemeClr>
                </a:solidFill>
              </a:rPr>
              <a:t>Село </a:t>
            </a:r>
            <a:r>
              <a:rPr lang="ru-RU" sz="7200" b="1" dirty="0" err="1" smtClean="0">
                <a:solidFill>
                  <a:schemeClr val="bg2">
                    <a:lumMod val="75000"/>
                  </a:schemeClr>
                </a:solidFill>
              </a:rPr>
              <a:t>Красильниково</a:t>
            </a:r>
            <a:r>
              <a:rPr lang="ru-RU" sz="7200" b="1" dirty="0" smtClean="0">
                <a:solidFill>
                  <a:schemeClr val="bg2">
                    <a:lumMod val="75000"/>
                  </a:schemeClr>
                </a:solidFill>
              </a:rPr>
              <a:t> – родина  знаменитого рода Головниных — военных моряков, земских деятелей, немало послуживших России и Спасскому уезду. Род Головниных берёт начало с 1490г. и включает более 500 имён, представляющих цвет и гордость России. Начиная со времён Петра Великого, старший сын в семье Головниных по традиции должен был служить на флоте. Самый выдающийся флотоводец — Василий Михайлович, вице-адмирал, путешественник, совершивший два кругосветных путешествия, к тому же выдающийся историк.</a:t>
            </a:r>
          </a:p>
          <a:p>
            <a:pPr algn="just"/>
            <a:r>
              <a:rPr lang="ru-RU" sz="7200" b="1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  <a:endParaRPr lang="ru-RU" sz="7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4578" name="Picture 2" descr="Поместье Головниных.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196752"/>
            <a:ext cx="3744416" cy="2496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0" y="6174432"/>
            <a:ext cx="683568" cy="68356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82" name="Picture 2" descr="http://dostoyanie.info/wp-content/uploads/2016/01/23-162x1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717032"/>
            <a:ext cx="2664296" cy="2664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Памятник архитектуры Церковь Пресвятой Троицы</a:t>
            </a:r>
            <a:endParaRPr lang="ru-RU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528" y="1600200"/>
            <a:ext cx="4172272" cy="45259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Село Новый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Киструс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, о котором историкам известно с далекого 7 века, расположено на берегу Оки в том месте, где когда-то проходил известный тракт на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Касимов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 и была паромная переправа через Оку (всё это способствовало процветанию села в середине 19 века).В 1769 году на средства прихожан в селе была построена церковь Троицы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Живоначальной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К северо-западу от села имеется озеро Святое с чистой прозрачной водой, вероятно карстового происхождения. </a:t>
            </a:r>
          </a:p>
          <a:p>
            <a:pPr algn="just"/>
            <a:r>
              <a:rPr lang="ru-RU" sz="1900" b="1" dirty="0" smtClean="0">
                <a:solidFill>
                  <a:schemeClr val="bg2">
                    <a:lumMod val="75000"/>
                  </a:schemeClr>
                </a:solidFill>
              </a:rPr>
              <a:t>К западу от села много песчаных </a:t>
            </a:r>
            <a:r>
              <a:rPr lang="ru-RU" sz="1900" b="1" dirty="0" err="1" smtClean="0">
                <a:solidFill>
                  <a:schemeClr val="bg2">
                    <a:lumMod val="75000"/>
                  </a:schemeClr>
                </a:solidFill>
              </a:rPr>
              <a:t>всхолмлений</a:t>
            </a:r>
            <a:r>
              <a:rPr lang="ru-RU" sz="1900" b="1" dirty="0" smtClean="0">
                <a:solidFill>
                  <a:schemeClr val="bg2">
                    <a:lumMod val="75000"/>
                  </a:schemeClr>
                </a:solidFill>
              </a:rPr>
              <a:t> — археологи обнаружили здесь стоянку эпохи неолита.</a:t>
            </a:r>
            <a:endParaRPr lang="ru-RU" sz="19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0" y="6174432"/>
            <a:ext cx="683568" cy="68356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60" name="Picture 4" descr="http://severspasskblag.firef.ru/picsandphotos/xram/xram7/xram7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628800"/>
            <a:ext cx="3240359" cy="2280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2" name="Picture 6" descr="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933056"/>
            <a:ext cx="3240358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784976" cy="7920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Памятник архитектуры Архангельская церковь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504" y="1124744"/>
            <a:ext cx="4968552" cy="5001419"/>
          </a:xfrm>
        </p:spPr>
        <p:txBody>
          <a:bodyPr>
            <a:noAutofit/>
          </a:bodyPr>
          <a:lstStyle/>
          <a:p>
            <a:pPr algn="just"/>
            <a:r>
              <a:rPr lang="ru-RU" sz="1750" b="1" dirty="0" smtClean="0">
                <a:solidFill>
                  <a:schemeClr val="bg2">
                    <a:lumMod val="75000"/>
                  </a:schemeClr>
                </a:solidFill>
              </a:rPr>
              <a:t>Село Михали существовало уже в первой половине XVII века. На то указывают тексты писцовых и межевых книг князя Вельяминова-Воронцова 1636 года. В селе действовало два храма — церковь во имя архистратига Михаила и церковь во имя Николы Чудотворца. В Мещере, поверхность которой повсеместно сложена мощной толщей песков, основным строительным материалом всегда было дерево, оттого и храмы были деревянными. Спустя 40 лет в документах упоминается только одна церковь Михаила. Судьба храма Николы Чудотворца доподлинно неизвестна. В 1734 году здесь была построена Архангельская церковь.</a:t>
            </a:r>
            <a:r>
              <a:rPr lang="ru-RU" sz="1750" dirty="0" smtClean="0"/>
              <a:t> </a:t>
            </a:r>
            <a:r>
              <a:rPr lang="ru-RU" sz="1750" b="1" dirty="0" smtClean="0">
                <a:solidFill>
                  <a:schemeClr val="bg2">
                    <a:lumMod val="75000"/>
                  </a:schemeClr>
                </a:solidFill>
              </a:rPr>
              <a:t>Деревянный храм постепенно дряхлел. В 1904 году в Михалях началась грандиозная стройка, и вскоре в селе появился настоящий каменный храм. </a:t>
            </a:r>
            <a:endParaRPr lang="ru-RU" sz="175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482" name="Picture 2" descr="Михали.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340768"/>
            <a:ext cx="3491879" cy="2327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0" y="6174432"/>
            <a:ext cx="683568" cy="68356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 descr="http://dostoyanie.info/wp-content/uploads/2015/12/Михали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933056"/>
            <a:ext cx="364103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Биосферный государственный природный заповедник Окский</a:t>
            </a:r>
            <a:endParaRPr lang="ru-RU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244280" cy="499715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Для многих Окский заповедник сегодня ассоциируется с зубрами, журавлями и бобрами. Но мало кто знает о реальных целях его создания. Он появился в 1935 году и наряду с двумя заповедниками Воронежской области был призван охранять и восстанавливать выхухоль. Живёт выхухоль на этой земле уже более миллиона лет, а появилась задолго до уже вымершего мамонта.</a:t>
            </a:r>
          </a:p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Для большинства людей, в том числе и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рязанцев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 понятие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Брыкин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 Бор и Окский заповедник равнозначны. Но поехать в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Брыкин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 Бор, не значит попасть в заповедную зону.</a:t>
            </a:r>
            <a:endParaRPr lang="ru-RU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8434" name="Picture 2" descr="Брыкин Бор.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628800"/>
            <a:ext cx="3744416" cy="2496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Управляющая кнопка: далее 6">
            <a:hlinkClick r:id="rId3" action="ppaction://hlinksldjump" highlightClick="1"/>
          </p:cNvPr>
          <p:cNvSpPr/>
          <p:nvPr/>
        </p:nvSpPr>
        <p:spPr>
          <a:xfrm>
            <a:off x="8172400" y="6309320"/>
            <a:ext cx="971600" cy="5486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0" name="Picture 2" descr="https://i.ytimg.com/vi/cG7r1UVwqrk/maxres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293096"/>
            <a:ext cx="3584398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70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Карта Спасского района</a:t>
            </a:r>
            <a:endParaRPr lang="ru-RU" sz="37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26" name="Picture 2" descr="https://upload.wikimedia.org/wikipedia/commons/thumb/6/67/RU_RYA_Spassky_outline.svg/310px-RU_RYA_Spassky_outline.svg.png"/>
          <p:cNvPicPr>
            <a:picLocks noChangeAspect="1" noChangeArrowheads="1"/>
          </p:cNvPicPr>
          <p:nvPr/>
        </p:nvPicPr>
        <p:blipFill>
          <a:blip r:embed="rId2" cstate="print"/>
          <a:srcRect t="3989"/>
          <a:stretch>
            <a:fillRect/>
          </a:stretch>
        </p:blipFill>
        <p:spPr bwMode="auto">
          <a:xfrm>
            <a:off x="2231740" y="1124744"/>
            <a:ext cx="4680520" cy="5769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347864" y="4177680"/>
            <a:ext cx="5180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hlinkClick r:id="rId3" action="ppaction://hlinksldjump"/>
              </a:rPr>
              <a:t>Панино</a:t>
            </a:r>
            <a:endParaRPr lang="ru-RU" sz="800" dirty="0"/>
          </a:p>
        </p:txBody>
      </p:sp>
      <p:sp>
        <p:nvSpPr>
          <p:cNvPr id="6" name="TextBox 5"/>
          <p:cNvSpPr txBox="1"/>
          <p:nvPr/>
        </p:nvSpPr>
        <p:spPr>
          <a:xfrm>
            <a:off x="3131840" y="3313584"/>
            <a:ext cx="5132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hlinkClick r:id="rId4" action="ppaction://hlinksldjump"/>
              </a:rPr>
              <a:t>Новики</a:t>
            </a:r>
            <a:endParaRPr lang="ru-RU" sz="800" dirty="0"/>
          </a:p>
        </p:txBody>
      </p:sp>
      <p:sp>
        <p:nvSpPr>
          <p:cNvPr id="7" name="TextBox 6"/>
          <p:cNvSpPr txBox="1"/>
          <p:nvPr/>
        </p:nvSpPr>
        <p:spPr>
          <a:xfrm>
            <a:off x="3707904" y="3457600"/>
            <a:ext cx="6639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hlinkClick r:id="rId5" action="ppaction://hlinksldjump"/>
              </a:rPr>
              <a:t>Федотьево</a:t>
            </a:r>
            <a:endParaRPr lang="ru-RU" sz="800" dirty="0"/>
          </a:p>
        </p:txBody>
      </p:sp>
      <p:sp>
        <p:nvSpPr>
          <p:cNvPr id="8" name="TextBox 7"/>
          <p:cNvSpPr txBox="1"/>
          <p:nvPr/>
        </p:nvSpPr>
        <p:spPr>
          <a:xfrm>
            <a:off x="3059832" y="4825752"/>
            <a:ext cx="5052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hlinkClick r:id="rId6" action="ppaction://hlinksldjump"/>
              </a:rPr>
              <a:t>Троица</a:t>
            </a:r>
            <a:endParaRPr lang="ru-RU" sz="800" dirty="0"/>
          </a:p>
        </p:txBody>
      </p:sp>
      <p:sp>
        <p:nvSpPr>
          <p:cNvPr id="9" name="TextBox 8"/>
          <p:cNvSpPr txBox="1"/>
          <p:nvPr/>
        </p:nvSpPr>
        <p:spPr>
          <a:xfrm>
            <a:off x="3995936" y="4609728"/>
            <a:ext cx="6992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hlinkClick r:id="rId7" action="ppaction://hlinksldjump"/>
              </a:rPr>
              <a:t>Фатьяновка</a:t>
            </a:r>
            <a:endParaRPr lang="ru-RU" sz="800" dirty="0"/>
          </a:p>
        </p:txBody>
      </p:sp>
      <p:sp>
        <p:nvSpPr>
          <p:cNvPr id="11" name="TextBox 10"/>
          <p:cNvSpPr txBox="1"/>
          <p:nvPr/>
        </p:nvSpPr>
        <p:spPr>
          <a:xfrm>
            <a:off x="3995936" y="4753744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hlinkClick r:id="rId8" action="ppaction://hlinksldjump"/>
              </a:rPr>
              <a:t>Старая Рязань</a:t>
            </a:r>
            <a:endParaRPr lang="ru-RU" sz="800" dirty="0"/>
          </a:p>
        </p:txBody>
      </p:sp>
      <p:sp>
        <p:nvSpPr>
          <p:cNvPr id="12" name="TextBox 11"/>
          <p:cNvSpPr txBox="1"/>
          <p:nvPr/>
        </p:nvSpPr>
        <p:spPr>
          <a:xfrm>
            <a:off x="3995936" y="4897760"/>
            <a:ext cx="6142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hlinkClick r:id="rId9" action="ppaction://hlinksldjump"/>
              </a:rPr>
              <a:t>Никитино</a:t>
            </a:r>
            <a:endParaRPr lang="ru-RU" sz="800" dirty="0"/>
          </a:p>
        </p:txBody>
      </p:sp>
      <p:sp>
        <p:nvSpPr>
          <p:cNvPr id="13" name="TextBox 12"/>
          <p:cNvSpPr txBox="1"/>
          <p:nvPr/>
        </p:nvSpPr>
        <p:spPr>
          <a:xfrm>
            <a:off x="2915816" y="4609728"/>
            <a:ext cx="8627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hlinkClick r:id="rId10" action="ppaction://hlinksldjump"/>
              </a:rPr>
              <a:t>Красильниково</a:t>
            </a:r>
            <a:endParaRPr lang="ru-RU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0" y="4177680"/>
            <a:ext cx="5245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hlinkClick r:id="rId11" action="ppaction://hlinksldjump"/>
              </a:rPr>
              <a:t>Киструс</a:t>
            </a:r>
            <a:endParaRPr lang="ru-RU" sz="800" dirty="0"/>
          </a:p>
        </p:txBody>
      </p:sp>
      <p:sp>
        <p:nvSpPr>
          <p:cNvPr id="15" name="TextBox 14"/>
          <p:cNvSpPr txBox="1"/>
          <p:nvPr/>
        </p:nvSpPr>
        <p:spPr>
          <a:xfrm>
            <a:off x="5724128" y="3529608"/>
            <a:ext cx="6190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hlinkClick r:id="rId12" action="ppaction://hlinksldjump"/>
              </a:rPr>
              <a:t>Ижевское</a:t>
            </a:r>
            <a:endParaRPr lang="ru-RU" sz="800" dirty="0"/>
          </a:p>
        </p:txBody>
      </p:sp>
      <p:sp>
        <p:nvSpPr>
          <p:cNvPr id="16" name="TextBox 15"/>
          <p:cNvSpPr txBox="1"/>
          <p:nvPr/>
        </p:nvSpPr>
        <p:spPr>
          <a:xfrm>
            <a:off x="3851920" y="3817640"/>
            <a:ext cx="5325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hlinkClick r:id="rId13" action="ppaction://hlinksldjump"/>
              </a:rPr>
              <a:t>Михали</a:t>
            </a:r>
            <a:endParaRPr lang="ru-RU" sz="800" dirty="0"/>
          </a:p>
        </p:txBody>
      </p:sp>
      <p:sp>
        <p:nvSpPr>
          <p:cNvPr id="17" name="TextBox 16"/>
          <p:cNvSpPr txBox="1"/>
          <p:nvPr/>
        </p:nvSpPr>
        <p:spPr>
          <a:xfrm>
            <a:off x="3419872" y="4465712"/>
            <a:ext cx="1008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hlinkClick r:id="rId14" action="ppaction://hlinksldjump"/>
              </a:rPr>
              <a:t>Спасск-Рязанский</a:t>
            </a:r>
            <a:endParaRPr lang="ru-RU" sz="800" dirty="0"/>
          </a:p>
        </p:txBody>
      </p:sp>
      <p:sp>
        <p:nvSpPr>
          <p:cNvPr id="18" name="TextBox 17"/>
          <p:cNvSpPr txBox="1"/>
          <p:nvPr/>
        </p:nvSpPr>
        <p:spPr>
          <a:xfrm>
            <a:off x="5652120" y="2377480"/>
            <a:ext cx="7072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hlinkClick r:id="rId15" action="ppaction://hlinksldjump"/>
              </a:rPr>
              <a:t>Брыкин Бор</a:t>
            </a:r>
            <a:endParaRPr lang="ru-RU" sz="800" dirty="0"/>
          </a:p>
        </p:txBody>
      </p:sp>
      <p:sp>
        <p:nvSpPr>
          <p:cNvPr id="19" name="TextBox 18"/>
          <p:cNvSpPr txBox="1"/>
          <p:nvPr/>
        </p:nvSpPr>
        <p:spPr>
          <a:xfrm>
            <a:off x="3635896" y="2233464"/>
            <a:ext cx="5886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hlinkClick r:id="rId16" action="ppaction://hlinksldjump"/>
              </a:rPr>
              <a:t>Бельское</a:t>
            </a:r>
            <a:endParaRPr lang="ru-RU" sz="800" dirty="0"/>
          </a:p>
        </p:txBody>
      </p:sp>
      <p:sp>
        <p:nvSpPr>
          <p:cNvPr id="20" name="TextBox 19"/>
          <p:cNvSpPr txBox="1"/>
          <p:nvPr/>
        </p:nvSpPr>
        <p:spPr>
          <a:xfrm>
            <a:off x="5508104" y="2665512"/>
            <a:ext cx="5613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hlinkClick r:id="rId17" action="ppaction://hlinksldjump"/>
              </a:rPr>
              <a:t>Орехово</a:t>
            </a:r>
            <a:endParaRPr lang="ru-RU" sz="800" dirty="0"/>
          </a:p>
        </p:txBody>
      </p:sp>
      <p:sp>
        <p:nvSpPr>
          <p:cNvPr id="21" name="TextBox 20"/>
          <p:cNvSpPr txBox="1"/>
          <p:nvPr/>
        </p:nvSpPr>
        <p:spPr>
          <a:xfrm>
            <a:off x="4355976" y="4537720"/>
            <a:ext cx="4700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hlinkClick r:id="rId18" action="ppaction://hlinksldjump"/>
              </a:rPr>
              <a:t>Исады</a:t>
            </a:r>
            <a:endParaRPr lang="ru-RU" sz="800" dirty="0"/>
          </a:p>
        </p:txBody>
      </p:sp>
      <p:sp>
        <p:nvSpPr>
          <p:cNvPr id="22" name="TextBox 21"/>
          <p:cNvSpPr txBox="1"/>
          <p:nvPr/>
        </p:nvSpPr>
        <p:spPr>
          <a:xfrm>
            <a:off x="3635896" y="5617840"/>
            <a:ext cx="5325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hlinkClick r:id="rId19" action="ppaction://hlinksldjump"/>
              </a:rPr>
              <a:t>Кирицы</a:t>
            </a:r>
            <a:endParaRPr lang="ru-RU" sz="800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260648"/>
            <a:ext cx="4032448" cy="6336704"/>
          </a:xfrm>
        </p:spPr>
        <p:txBody>
          <a:bodyPr>
            <a:normAutofit/>
          </a:bodyPr>
          <a:lstStyle/>
          <a:p>
            <a:pPr marL="651510" indent="-514350" algn="just">
              <a:buNone/>
            </a:pP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   	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Ядро заповедника расположено на левом берегу реки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Пры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.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Брыкин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 Бор лежит на правом, где бывать и отдыхать не возбраняется. </a:t>
            </a:r>
          </a:p>
          <a:p>
            <a:pPr algn="just">
              <a:buNone/>
            </a:pP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	Это посёлок сотрудников заповедника, где расположены здание администрации, музей, жилые дома, гостевой дом, магазин, а ещё — питомники зубров и редких видов журавлей. Зубровый питомник появился в рязанском заповеднике в 1959 году. С тех пор здесь взрастили 341 зубрёнка, каждому давали имена согласно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межзаповедной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 практике — здесь кличка должна начинаться со слога «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Ме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» (Метеор,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Мерцатель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, Менуэт, Мещёра).</a:t>
            </a:r>
            <a:endParaRPr lang="ru-RU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4034" name="Picture 2" descr="http://dostoyanie.info/wp-content/uploads/2015/12/57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3761" y="404664"/>
            <a:ext cx="3674703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6" name="Picture 4" descr="http://dostoyanie.info/wp-content/uploads/2015/12/21-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3573016"/>
            <a:ext cx="3168352" cy="2380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Управляющая кнопка: далее 4">
            <a:hlinkClick r:id="rId4" action="ppaction://hlinksldjump" highlightClick="1"/>
          </p:cNvPr>
          <p:cNvSpPr/>
          <p:nvPr/>
        </p:nvSpPr>
        <p:spPr>
          <a:xfrm>
            <a:off x="8172400" y="6309320"/>
            <a:ext cx="971600" cy="5486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528" y="0"/>
            <a:ext cx="4392488" cy="7029400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В 1979 году в Окском заповеднике появился питомник редких видов журавлей (если точно, то двенадцать яиц). Сегодня гости могут познакомиться с пятью видами мировой фауны. Здесь неплохо себя чувствует серый, японский,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даурский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 журавли, степной журавль красавка и самый редкий —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стерх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Подходя к зданию администрации, справа в светлом сосновом бору можно обнаружить катакомбы, сотканные из замшелых кирпичных арок. Это руины стекольного завода Русско-бельгийского общества. На его стройке трудилось до трёх тысяч человек. Свою работу он начал в 1901 году, проработав три года. А уже через неполных четверть века по указке из Москвы началась его ликвидация. </a:t>
            </a:r>
            <a:endParaRPr lang="ru-RU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3010" name="Picture 2" descr="http://dostoyanie.info/wp-content/uploads/2015/12/04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4005064"/>
            <a:ext cx="167913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2" name="Picture 4" descr="http://dostoyanie.info/wp-content/uploads/2015/12/01-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56992"/>
            <a:ext cx="2701988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6" name="Picture 8" descr="http://dostoyanie.info/wp-content/uploads/2015/12/39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76672"/>
            <a:ext cx="3384376" cy="2254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Управляющая кнопка: домой 5">
            <a:hlinkClick r:id="rId5" action="ppaction://hlinksldjump" highlightClick="1"/>
          </p:cNvPr>
          <p:cNvSpPr/>
          <p:nvPr/>
        </p:nvSpPr>
        <p:spPr>
          <a:xfrm>
            <a:off x="0" y="6174432"/>
            <a:ext cx="683568" cy="68356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Падающая колокольня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980728"/>
            <a:ext cx="4824536" cy="587727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В Рязанской области есть своя Пизанская башня. Деревянная колокольня в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спасском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 селе Бельское не первое десятилетие угрожающе клонится на восток.</a:t>
            </a:r>
          </a:p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Впервые  о Бельском упоминается в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Сотной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 грамоте XVI века. Земли в окрестностях Бельского были церковными и принадлежали непосредственно владыке Рязанскому и Муромскому.</a:t>
            </a:r>
          </a:p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Удивительно, но лишь в начале XX века Бельское обрело свою первую церковь. Прихожане ходили в соседнее крохотное сельцо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Кидусоль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 (сегодня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Кидусово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), население которого было в пять раз меньше, а храмов насчитывало целых два. И только в 1905 году в Бельском, где проживало уже 2366 человек, наконец-то появилась собственная церковь — деревянный храм Благовещения Пресвятой Богородицы, первый в истории села. Ныне  от него осталась только колокольня.</a:t>
            </a:r>
            <a:endParaRPr lang="ru-RU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0" y="6174432"/>
            <a:ext cx="683568" cy="68356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Колокольня церкви Благовещения Пресвятой Богородицы, Бельское"/>
          <p:cNvPicPr>
            <a:picLocks noChangeAspect="1" noChangeArrowheads="1"/>
          </p:cNvPicPr>
          <p:nvPr/>
        </p:nvPicPr>
        <p:blipFill>
          <a:blip r:embed="rId3" cstate="print"/>
          <a:srcRect t="4939" b="20974"/>
          <a:stretch>
            <a:fillRect/>
          </a:stretch>
        </p:blipFill>
        <p:spPr bwMode="auto">
          <a:xfrm>
            <a:off x="5652120" y="1268760"/>
            <a:ext cx="3203848" cy="2373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Колокольня церкви Благовещения Пресвятой Богородицы, Бельско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149080"/>
            <a:ext cx="3585335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7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Деревянный храм в Орехово</a:t>
            </a:r>
            <a:endParaRPr lang="ru-RU" sz="37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1340768"/>
            <a:ext cx="4464496" cy="525658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В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спасских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 лесах между новеньких построек зарастает липой и берёзой деревянная церковь Николая Чудотворца, построенная почти 150 лет назад. Церковь Николая Чудотворца с Пятницким и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Иоанно-Богословским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 приделами была построена в 1867 году. На наружной стороне стены алтарной части храма можно разглядеть фрагмент росписи. А из внутреннего убранства частично сохранилось деревянное обрамление иконостаса.</a:t>
            </a:r>
            <a:r>
              <a:rPr lang="ru-RU" sz="1800" dirty="0" smtClean="0"/>
              <a:t> 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Примерно в шести километрах к юго-западу от села среди топких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черноольшанников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 в самом сердце болота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Ковяжи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 лежит памятник природы озеро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Ковяжное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. В окрестностях озера в конце семидесятых годов прошлого столетия ботаники обнаружили редчайшую орхидею — венерин башмачок настоящий. </a:t>
            </a:r>
            <a:endParaRPr lang="ru-RU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6386" name="Picture 2" descr="Деревянный храм в Орехово.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628800"/>
            <a:ext cx="3348371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0" y="6174432"/>
            <a:ext cx="683568" cy="68356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8" name="Picture 4" descr="http://dostoyanie.info/wp-content/uploads/2015/12/11-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149080"/>
            <a:ext cx="3384376" cy="2254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08012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Памятник 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архитектуры федерального значения Церковь Воскресения 1636 г.</a:t>
            </a:r>
            <a:endParaRPr lang="ru-RU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504" y="1196752"/>
            <a:ext cx="4824536" cy="5400600"/>
          </a:xfrm>
        </p:spPr>
        <p:txBody>
          <a:bodyPr>
            <a:noAutofit/>
          </a:bodyPr>
          <a:lstStyle/>
          <a:p>
            <a:pPr algn="just"/>
            <a:r>
              <a:rPr lang="ru-RU" sz="1750" b="1" dirty="0" smtClean="0">
                <a:solidFill>
                  <a:schemeClr val="bg2">
                    <a:lumMod val="75000"/>
                  </a:schemeClr>
                </a:solidFill>
              </a:rPr>
              <a:t>Село </a:t>
            </a:r>
            <a:r>
              <a:rPr lang="ru-RU" sz="1750" b="1" dirty="0" err="1" smtClean="0">
                <a:solidFill>
                  <a:schemeClr val="bg2">
                    <a:lumMod val="75000"/>
                  </a:schemeClr>
                </a:solidFill>
              </a:rPr>
              <a:t>Исады</a:t>
            </a:r>
            <a:r>
              <a:rPr lang="ru-RU" sz="1750" b="1" dirty="0" smtClean="0">
                <a:solidFill>
                  <a:schemeClr val="bg2">
                    <a:lumMod val="75000"/>
                  </a:schemeClr>
                </a:solidFill>
              </a:rPr>
              <a:t>, один из старейших населённых пунктов Рязанщины, впервые упоминается в летописях в 1217 год. Оно является местом братоубийственной распри рязанских князей, вотчиной организатора первого народного ополчения Смутного времени </a:t>
            </a:r>
            <a:r>
              <a:rPr lang="ru-RU" sz="1750" b="1" dirty="0" err="1" smtClean="0">
                <a:solidFill>
                  <a:schemeClr val="bg2">
                    <a:lumMod val="75000"/>
                  </a:schemeClr>
                </a:solidFill>
              </a:rPr>
              <a:t>Прокопия</a:t>
            </a:r>
            <a:r>
              <a:rPr lang="ru-RU" sz="1750" b="1" dirty="0" smtClean="0">
                <a:solidFill>
                  <a:schemeClr val="bg2">
                    <a:lumMod val="75000"/>
                  </a:schemeClr>
                </a:solidFill>
              </a:rPr>
              <a:t> Петровича Ляпунова, собравшего Первое ополчение 1611 года, целью которого стало освобождение столицы из-под власти интервентов. Сам </a:t>
            </a:r>
            <a:r>
              <a:rPr lang="ru-RU" sz="1750" b="1" dirty="0" err="1" smtClean="0">
                <a:solidFill>
                  <a:schemeClr val="bg2">
                    <a:lumMod val="75000"/>
                  </a:schemeClr>
                </a:solidFill>
              </a:rPr>
              <a:t>Прокопий</a:t>
            </a:r>
            <a:r>
              <a:rPr lang="ru-RU" sz="1750" b="1" dirty="0" smtClean="0">
                <a:solidFill>
                  <a:schemeClr val="bg2">
                    <a:lumMod val="75000"/>
                  </a:schemeClr>
                </a:solidFill>
              </a:rPr>
              <a:t> задолго до победы был предательски убит.</a:t>
            </a:r>
            <a:r>
              <a:rPr lang="ru-RU" sz="1750" b="1" dirty="0" smtClean="0"/>
              <a:t> </a:t>
            </a:r>
            <a:r>
              <a:rPr lang="ru-RU" sz="1750" b="1" dirty="0" smtClean="0">
                <a:solidFill>
                  <a:schemeClr val="bg2">
                    <a:lumMod val="75000"/>
                  </a:schemeClr>
                </a:solidFill>
              </a:rPr>
              <a:t>Много лет спустя Владимир, сын </a:t>
            </a:r>
            <a:r>
              <a:rPr lang="ru-RU" sz="1750" b="1" dirty="0" err="1" smtClean="0">
                <a:solidFill>
                  <a:schemeClr val="bg2">
                    <a:lumMod val="75000"/>
                  </a:schemeClr>
                </a:solidFill>
              </a:rPr>
              <a:t>Прокопия</a:t>
            </a:r>
            <a:r>
              <a:rPr lang="ru-RU" sz="1750" b="1" dirty="0" smtClean="0">
                <a:solidFill>
                  <a:schemeClr val="bg2">
                    <a:lumMod val="75000"/>
                  </a:schemeClr>
                </a:solidFill>
              </a:rPr>
              <a:t>, в честь отца построил в </a:t>
            </a:r>
            <a:r>
              <a:rPr lang="ru-RU" sz="1750" b="1" dirty="0" err="1" smtClean="0">
                <a:solidFill>
                  <a:schemeClr val="bg2">
                    <a:lumMod val="75000"/>
                  </a:schemeClr>
                </a:solidFill>
              </a:rPr>
              <a:t>Исадах</a:t>
            </a:r>
            <a:r>
              <a:rPr lang="ru-RU" sz="1750" b="1" dirty="0" smtClean="0">
                <a:solidFill>
                  <a:schemeClr val="bg2">
                    <a:lumMod val="75000"/>
                  </a:schemeClr>
                </a:solidFill>
              </a:rPr>
              <a:t> храм Воскресения Христова. Строительство завершил внук — Лука Владимирович, об этом событии говорит надпись на серебряном напрестольном алтарном кресте.</a:t>
            </a:r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0" y="6174432"/>
            <a:ext cx="683568" cy="68356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https://lh3.googleusercontent.com/V7Is7qgW1cJGBkXlAwyPKS6WvtRfAtKRj0mSD20D6YbN563rWmN0i6e3TqlLaSRx5p5TBBwbtahN0_3fZn4uEMOqn98AJYUidM-E-283mXqVJLkGFA_DAlOycnGwdQzWe0H2MO2InBIXG0aZDBp-DcgyhlciSdSbET9tExMuKp8jnLJ2KcT7gCpdVBC4-14OPDFKT6Sd5pSx0NQ2LsbL3tBf95Jo3LlUr8jXVV7P7FoLCFTdOpx20aFmdcsti07zORqtLr0k7A_EuNLaI15xLHVmZQmYaHqFMfjE-w7CXQO46wcXAFwOnwqJFBuajMz81vxYLgHKgvqEkJIXxvWvJN5uSwgdHSdDsF7CWc1oxCzVVBhRv1_damTKlTE_-h57BlxVYOQ9M1pr5VGqQFdMOajccZQtFNkbKxbFxy6REb3pDIWhk0TqfULrV0RQMZ9CGSw02ljN61isP5w-gNRoB9SzMBoWt0FYlyjML-aXWKTcIzcXQL_FwC88HZSQq_Xq-ntZ6vxb6nz4t_Sw7cxXGkfl1kvoItAJn8kG9qJPmACy_47penOdth7XG5OBhQ9GFhR3ePutuu0c1yBJKYH0d957n5Ht0p-f02grpjXwjw0=w1055-h792-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484784"/>
            <a:ext cx="3168352" cy="2375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10"/>
          <p:cNvPicPr>
            <a:picLocks noChangeAspect="1" noChangeArrowheads="1"/>
          </p:cNvPicPr>
          <p:nvPr/>
        </p:nvPicPr>
        <p:blipFill>
          <a:blip r:embed="rId4" cstate="print"/>
          <a:srcRect l="7875" t="2100" r="5501" b="4200"/>
          <a:stretch>
            <a:fillRect/>
          </a:stretch>
        </p:blipFill>
        <p:spPr bwMode="auto">
          <a:xfrm>
            <a:off x="5148064" y="3933055"/>
            <a:ext cx="3168352" cy="2570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</a:t>
            </a:r>
            <a:r>
              <a:rPr lang="ru-RU" dirty="0" err="1" smtClean="0"/>
              <a:t>Панинская</a:t>
            </a:r>
            <a:r>
              <a:rPr lang="ru-RU" dirty="0" smtClean="0"/>
              <a:t> ООШ"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9036496" cy="108012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Памятник 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архитектуры федерального значения 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Усадьба фон Дервиза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340768"/>
            <a:ext cx="4464496" cy="5184576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На расположенном между речкой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Кирицей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 и рекой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Проней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 высоком плато, покрытом громадным лесопарком, раскинулась усадьба барона фон-Дервиза. </a:t>
            </a:r>
          </a:p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Когда-то здесь была зеркальная фабрика, но в 1885 году фабрику, просуществовавшую 112 лет и пришедшую в упадок и прилегающие земли купил барон Сергей Павлович фон Дервиз, сын известного строителя Московско-Казанской железной дороги Павла Григорьевича фон Дервиза, (его называли «Русским Монте-Кристо»).</a:t>
            </a:r>
            <a:endParaRPr lang="ru-RU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104" name="Picture 8" descr="kiritsy_faces_Derviz_deadokey.livejournal.c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124744"/>
            <a:ext cx="3384376" cy="4979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Управляющая кнопка: далее 10">
            <a:hlinkClick r:id="rId3" action="ppaction://hlinksldjump" highlightClick="1"/>
          </p:cNvPr>
          <p:cNvSpPr/>
          <p:nvPr/>
        </p:nvSpPr>
        <p:spPr>
          <a:xfrm>
            <a:off x="8172400" y="6309320"/>
            <a:ext cx="971600" cy="5486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404664"/>
            <a:ext cx="3888432" cy="612068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Дворцово-парковый ансамбль сложился за 1892 – 1907 годы. На месте фабричных корпусов был разбит верхний сад,  барский дом перестроен по проекту тогда ещё начинающего архитектора Ф.О.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Шехтеля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. Роскошный замок-дворец напоминал виллу эпохи Возрождения, во внешнем облике которой присутствовали черты различных стилей - псевдоготического, мавританского, классицизма, барокко, модерна.</a:t>
            </a:r>
            <a:r>
              <a:rPr lang="ru-RU" sz="1800" dirty="0" smtClean="0"/>
              <a:t> </a:t>
            </a:r>
          </a:p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Кроме дворца в усадьбу входили домовая церковь, конный двор, въездные ворота, висячие парковые мосты через овраги, гроты, беседки, розарий, целая система прудов, огромный парк. </a:t>
            </a:r>
          </a:p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Сейчас в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Кирицах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 находится детский клинический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костно-туберкулезный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 санаторий.</a:t>
            </a:r>
            <a:endParaRPr lang="ru-RU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Picture 6" descr="http://s4.fotokto.ru/photo/full/317/31717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4787" y="332656"/>
            <a:ext cx="3241709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kiritsy_faces_189x_2_Shekhtel_deadokey.livejournal.c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60648"/>
            <a:ext cx="1512168" cy="231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http://dostoyanie.info/wp-content/uploads/2015/12/12-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4653136"/>
            <a:ext cx="2712165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http://dostoyanie.info/wp-content/uploads/2015/12/18-21.jpg"/>
          <p:cNvPicPr>
            <a:picLocks noChangeAspect="1" noChangeArrowheads="1"/>
          </p:cNvPicPr>
          <p:nvPr/>
        </p:nvPicPr>
        <p:blipFill>
          <a:blip r:embed="rId5" cstate="print"/>
          <a:srcRect l="3846" b="10649"/>
          <a:stretch>
            <a:fillRect/>
          </a:stretch>
        </p:blipFill>
        <p:spPr bwMode="auto">
          <a:xfrm>
            <a:off x="7236296" y="2996952"/>
            <a:ext cx="180020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http://dostoyanie.info/wp-content/uploads/2015/12/17-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2708920"/>
            <a:ext cx="2591752" cy="1720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Управляющая кнопка: домой 10">
            <a:hlinkClick r:id="rId7" action="ppaction://hlinksldjump" highlightClick="1"/>
          </p:cNvPr>
          <p:cNvSpPr/>
          <p:nvPr/>
        </p:nvSpPr>
        <p:spPr>
          <a:xfrm>
            <a:off x="0" y="6174432"/>
            <a:ext cx="683568" cy="68356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Автор: Стеняев Владислав Олегович учащийся 9 класса МБОУ"</a:t>
            </a:r>
            <a:r>
              <a:rPr lang="ru-RU" dirty="0" err="1" smtClean="0"/>
              <a:t>Панинская</a:t>
            </a:r>
            <a:r>
              <a:rPr lang="ru-RU" dirty="0" smtClean="0"/>
              <a:t> ООШ"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92211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Памятник 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архитектуры</a:t>
            </a:r>
            <a:br>
              <a:rPr lang="ru-RU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</a:b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 Храм в честь Великомученицы </a:t>
            </a:r>
            <a:r>
              <a:rPr lang="ru-RU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Параскевы</a:t>
            </a:r>
            <a:endParaRPr lang="ru-RU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392488" cy="499715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В 1851 году в Панино была выстроена деревянная Пятницкая церковь, на месте которой впоследствии была воздвигнута каменная.</a:t>
            </a:r>
          </a:p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В настоящее время в селе Панино Спасского района завершается строительство комплекса святых источников в честь Святой Великомученицы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Параскевы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 Пятницы. Он состоит из семи колодцев, четырёх родников и трёх купелей. Прихожане смогут окунаться в них круглогодично.</a:t>
            </a:r>
            <a:r>
              <a:rPr lang="ru-RU" sz="19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just"/>
            <a:r>
              <a:rPr lang="ru-RU" sz="2100" b="1" dirty="0" smtClean="0">
                <a:solidFill>
                  <a:schemeClr val="bg2">
                    <a:lumMod val="75000"/>
                  </a:schemeClr>
                </a:solidFill>
              </a:rPr>
              <a:t>Как только комплекс будет полностью освещён, сельские власти отправят документы на внесение источников в туристический кластер области.</a:t>
            </a:r>
            <a:endParaRPr lang="ru-RU" sz="21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0" y="6174432"/>
            <a:ext cx="683568" cy="68356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 descr="http://sobory.ru/pic/17850/17851_20170815_072121.jpg"/>
          <p:cNvPicPr>
            <a:picLocks noChangeAspect="1" noChangeArrowheads="1"/>
          </p:cNvPicPr>
          <p:nvPr/>
        </p:nvPicPr>
        <p:blipFill>
          <a:blip r:embed="rId3" cstate="print"/>
          <a:srcRect l="2668" t="2348" r="2166" b="2567"/>
          <a:stretch>
            <a:fillRect/>
          </a:stretch>
        </p:blipFill>
        <p:spPr bwMode="auto">
          <a:xfrm>
            <a:off x="5220072" y="1628800"/>
            <a:ext cx="3280365" cy="2483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https://i.ytimg.com/vi/PLFeKpFvLy0/mqdefault.jpg"/>
          <p:cNvPicPr>
            <a:picLocks noChangeAspect="1" noChangeArrowheads="1"/>
          </p:cNvPicPr>
          <p:nvPr/>
        </p:nvPicPr>
        <p:blipFill>
          <a:blip r:embed="rId4" cstate="print"/>
          <a:srcRect l="35437" t="4200" r="10226"/>
          <a:stretch>
            <a:fillRect/>
          </a:stretch>
        </p:blipFill>
        <p:spPr bwMode="auto">
          <a:xfrm>
            <a:off x="7308304" y="4149080"/>
            <a:ext cx="1656184" cy="1642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6" name="Picture 6" descr="https://i0.newstube.ru/10747095rc640x360"/>
          <p:cNvPicPr>
            <a:picLocks noChangeAspect="1" noChangeArrowheads="1"/>
          </p:cNvPicPr>
          <p:nvPr/>
        </p:nvPicPr>
        <p:blipFill>
          <a:blip r:embed="rId5" cstate="print"/>
          <a:srcRect r="1958" b="9701"/>
          <a:stretch>
            <a:fillRect/>
          </a:stretch>
        </p:blipFill>
        <p:spPr bwMode="auto">
          <a:xfrm>
            <a:off x="4638984" y="4581128"/>
            <a:ext cx="2779844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12968" cy="836712"/>
          </a:xfrm>
        </p:spPr>
        <p:txBody>
          <a:bodyPr>
            <a:normAutofit/>
          </a:bodyPr>
          <a:lstStyle/>
          <a:p>
            <a:r>
              <a:rPr lang="ru-RU" sz="370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Музей К.Э. Циолковского</a:t>
            </a:r>
            <a:endParaRPr lang="ru-RU" sz="37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692696"/>
            <a:ext cx="4464496" cy="5832648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Музей К.Э. Циолковского расположен на самом въезде в село Ижевское - одного из старейших, красивейших и крупных сельских поселений Рязанской области. Вид на музей открывается памятником К.Э. Циолковскому. Территория ограждена кованой оградой с элементами фигур космического содержания.   </a:t>
            </a:r>
          </a:p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Экспозиция музея представляет подробное описание деятельности ученого в различные периоды его жизни, раскрывает тему освоения космоса, подчеркивая при этом особую роль и неоспоримую значимость личности К.Э. Циолковского как гениального ученого-прогнозиста своего времени. 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Автор: Стеняев Владислав Олегович учащийся 9 класса МБОУ"</a:t>
            </a:r>
            <a:r>
              <a:rPr lang="ru-RU" dirty="0" err="1" smtClean="0"/>
              <a:t>Панинская</a:t>
            </a:r>
            <a:r>
              <a:rPr lang="ru-RU" dirty="0" smtClean="0"/>
              <a:t> ООШ"</a:t>
            </a:r>
            <a:endParaRPr lang="ru-RU" dirty="0"/>
          </a:p>
        </p:txBody>
      </p:sp>
      <p:pic>
        <p:nvPicPr>
          <p:cNvPr id="15362" name="Picture 2" descr="Музей К.Э. Циолковског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692696"/>
            <a:ext cx="3264363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4" descr="Памятник К.Э. Циолковскому у входа в музе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3284984"/>
            <a:ext cx="2304256" cy="3072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Управляющая кнопка: далее 8">
            <a:hlinkClick r:id="rId4" action="ppaction://hlinksldjump" highlightClick="1"/>
          </p:cNvPr>
          <p:cNvSpPr/>
          <p:nvPr/>
        </p:nvSpPr>
        <p:spPr>
          <a:xfrm>
            <a:off x="8172400" y="6309320"/>
            <a:ext cx="971600" cy="5486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620688"/>
            <a:ext cx="4248472" cy="583264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Экспозиция представлена в 5 залах различного тематического содержания: жизненный путь Циолковского, научные открытия, претворение в жизнь научного наследия Циолковского, претворение в жизнь космических идей ученого.</a:t>
            </a:r>
          </a:p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В музее представлены прижизненные издания работ К.Э. Циолковского, единственный прижизненный скульптурный портрет К.Э. Циолковского, спускаемый аппарат космического корабля "Союз-22", скафандр космонавта Макарова О.Г., макеты первых жидкостных ракет, макет первого искусственного спутника Земли, образцы космического питания и др. </a:t>
            </a:r>
            <a:endParaRPr lang="ru-RU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  <p:pic>
        <p:nvPicPr>
          <p:cNvPr id="46082" name="Picture 2" descr="http://www.turizmvnn.ru/files/system/foto/330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3813044"/>
            <a:ext cx="216024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4" name="Picture 4" descr="http://www.otrip.ru/img/muzej-k-e-ciolkovskogo-s-izhevskoe-10-04-2010/8311s_2.jpg"/>
          <p:cNvPicPr>
            <a:picLocks noChangeAspect="1" noChangeArrowheads="1"/>
          </p:cNvPicPr>
          <p:nvPr/>
        </p:nvPicPr>
        <p:blipFill>
          <a:blip r:embed="rId3" cstate="print"/>
          <a:srcRect l="2778" b="5807"/>
          <a:stretch>
            <a:fillRect/>
          </a:stretch>
        </p:blipFill>
        <p:spPr bwMode="auto">
          <a:xfrm>
            <a:off x="4644008" y="332656"/>
            <a:ext cx="2448272" cy="3567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Управляющая кнопка: далее 7">
            <a:hlinkClick r:id="rId4" action="ppaction://hlinksldjump" highlightClick="1"/>
          </p:cNvPr>
          <p:cNvSpPr/>
          <p:nvPr/>
        </p:nvSpPr>
        <p:spPr>
          <a:xfrm>
            <a:off x="0" y="6309320"/>
            <a:ext cx="971600" cy="5486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06613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Памятник архитектуры 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Усадьба 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—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XVIII-XIX 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вв.</a:t>
            </a:r>
            <a:endParaRPr lang="ru-RU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628800"/>
            <a:ext cx="4244280" cy="4497363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Дошедшие до нас постройки в селе Новики принадлежат роду Титовых. Они владели усадьбой со второй половины XVIII века. Вольно или невольно, но память о себе в истории оставили два брата — Пётр Павлович и Владимир Павлович Титовы. Успенский храм в селе Новики построила их матушка Елизавета Васильевна. Позже Владимир Павлович расширил его двумя приделами. </a:t>
            </a:r>
          </a:p>
          <a:p>
            <a:pPr algn="just"/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Здание сохранившегося главного дома относят ко второй половине XIX века. Старший из указанных братьев — Пётр Павлович Титов — остался в истории в качестве декабриста.</a:t>
            </a: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0" y="6174432"/>
            <a:ext cx="683568" cy="68356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434" name="Picture 2" descr="https://62info.ru/system/files/images/user_images/u1/docs2/noviki4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340768"/>
            <a:ext cx="3384376" cy="2372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 descr="Успенская церковь села Новики Спасского района. Фото Т.В.Шустовой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3717032"/>
            <a:ext cx="3333750" cy="2343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Памятник </a:t>
            </a:r>
            <a:r>
              <a:rPr lang="ru-RU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архитектуры-Родовой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 дом  К.Э. Циолковского</a:t>
            </a:r>
            <a:endParaRPr lang="ru-RU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484784"/>
            <a:ext cx="4320480" cy="4641379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  В 2007 году к 150-летию со дня рождения К.Э. Циолковского открылся для посетителей Дом-усадьба, в котором родился К.Э. Циолковский. </a:t>
            </a:r>
          </a:p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В настоящее время здесь находится выставка мещанского и крестьянского 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быта.</a:t>
            </a:r>
            <a:endParaRPr lang="ru-RU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Автор: Стеняев Владислав Олегович учащийся 9 класса МБОУ"</a:t>
            </a:r>
            <a:r>
              <a:rPr lang="ru-RU" dirty="0" err="1" smtClean="0"/>
              <a:t>Панинская</a:t>
            </a:r>
            <a:r>
              <a:rPr lang="ru-RU" dirty="0" smtClean="0"/>
              <a:t> ООШ"</a:t>
            </a:r>
            <a:endParaRPr lang="ru-RU" dirty="0"/>
          </a:p>
        </p:txBody>
      </p:sp>
      <p:pic>
        <p:nvPicPr>
          <p:cNvPr id="6" name="Picture 4" descr="http://vezdekultura.ru/files/articlesblockgallery/thumb1400/otrestavrirovannaya_v_2007_godu_dom_usadba_tsiolkovskih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340768"/>
            <a:ext cx="3133898" cy="2269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2" name="Picture 4" descr="https://galina-lukas.ru/sites/default/files/845/dsc_0590.jpg"/>
          <p:cNvPicPr>
            <a:picLocks noChangeAspect="1" noChangeArrowheads="1"/>
          </p:cNvPicPr>
          <p:nvPr/>
        </p:nvPicPr>
        <p:blipFill>
          <a:blip r:embed="rId3" cstate="print"/>
          <a:srcRect r="2278" b="4651"/>
          <a:stretch>
            <a:fillRect/>
          </a:stretch>
        </p:blipFill>
        <p:spPr bwMode="auto">
          <a:xfrm>
            <a:off x="827584" y="4005064"/>
            <a:ext cx="3352763" cy="2181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4" name="Picture 6" descr="https://galina-lukas.ru/sites/default/files/845/dsc_0570.jpg"/>
          <p:cNvPicPr>
            <a:picLocks noChangeAspect="1" noChangeArrowheads="1"/>
          </p:cNvPicPr>
          <p:nvPr/>
        </p:nvPicPr>
        <p:blipFill>
          <a:blip r:embed="rId4" cstate="print"/>
          <a:srcRect r="3779" b="2711"/>
          <a:stretch>
            <a:fillRect/>
          </a:stretch>
        </p:blipFill>
        <p:spPr bwMode="auto">
          <a:xfrm>
            <a:off x="5652120" y="4005064"/>
            <a:ext cx="3096423" cy="2088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Управляющая кнопка: домой 8">
            <a:hlinkClick r:id="rId5" action="ppaction://hlinksldjump" highlightClick="1"/>
          </p:cNvPr>
          <p:cNvSpPr/>
          <p:nvPr/>
        </p:nvSpPr>
        <p:spPr>
          <a:xfrm>
            <a:off x="0" y="6174432"/>
            <a:ext cx="683568" cy="68356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712968" cy="7920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Памятник архитектуры церковь Вознесения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124744"/>
            <a:ext cx="4680520" cy="5544616"/>
          </a:xfrm>
        </p:spPr>
        <p:txBody>
          <a:bodyPr>
            <a:noAutofit/>
          </a:bodyPr>
          <a:lstStyle/>
          <a:p>
            <a:pPr algn="just"/>
            <a:r>
              <a:rPr lang="ru-RU" sz="1700" b="1" dirty="0" smtClean="0">
                <a:solidFill>
                  <a:schemeClr val="bg2">
                    <a:lumMod val="75000"/>
                  </a:schemeClr>
                </a:solidFill>
              </a:rPr>
              <a:t>В эпоху современного «каменного века» это один из немногих деревянных храмов на просторах Рязанской земли. Церковь заслуживает внимания не только паломников, но и займёт заинтересованных древнерусским зодчеством той поры, когда мастера воссоздавали подобие древнегреческих храмов топорами. В своей истории Вознесенская церковь пережила настоящий переезд, который, если верить молве, «равен двум потопам». Этот храм возвели в селе Селезнёво, где, возможно, он и стоял бы до наших дней, но на беду в 1783 году в Спасске случился пожар, и в огне погибла местная церковь</a:t>
            </a:r>
            <a:r>
              <a:rPr lang="ru-RU" sz="1700" b="1" dirty="0" smtClean="0">
                <a:solidFill>
                  <a:schemeClr val="bg2">
                    <a:lumMod val="75000"/>
                  </a:schemeClr>
                </a:solidFill>
              </a:rPr>
              <a:t>. Через </a:t>
            </a:r>
            <a:r>
              <a:rPr lang="ru-RU" sz="1700" b="1" dirty="0" smtClean="0">
                <a:solidFill>
                  <a:schemeClr val="bg2">
                    <a:lumMod val="75000"/>
                  </a:schemeClr>
                </a:solidFill>
              </a:rPr>
              <a:t>два года организовали транспортировку храма, и с тех пор памятник архитектуры, вопреки уязвимости дерева существует и в настоящее время.</a:t>
            </a:r>
            <a:br>
              <a:rPr lang="ru-RU" sz="1700" b="1" dirty="0" smtClean="0">
                <a:solidFill>
                  <a:schemeClr val="bg2">
                    <a:lumMod val="75000"/>
                  </a:schemeClr>
                </a:solidFill>
              </a:rPr>
            </a:br>
            <a:endParaRPr lang="ru-RU" sz="17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Автор: Стеняев Владислав Олегович учащийся 9 класса МБОУ"</a:t>
            </a:r>
            <a:r>
              <a:rPr lang="ru-RU" dirty="0" err="1" smtClean="0"/>
              <a:t>Панинская</a:t>
            </a:r>
            <a:r>
              <a:rPr lang="ru-RU" dirty="0" smtClean="0"/>
              <a:t> ООШ"</a:t>
            </a:r>
            <a:endParaRPr lang="ru-RU" dirty="0"/>
          </a:p>
        </p:txBody>
      </p:sp>
      <p:pic>
        <p:nvPicPr>
          <p:cNvPr id="13314" name="Picture 2" descr="http://im3.turbina.ru/photos.4/4/7/8/9/0/2009874/feed.photo.jpg"/>
          <p:cNvPicPr>
            <a:picLocks noChangeAspect="1" noChangeArrowheads="1"/>
          </p:cNvPicPr>
          <p:nvPr/>
        </p:nvPicPr>
        <p:blipFill>
          <a:blip r:embed="rId2" cstate="print"/>
          <a:srcRect r="750" b="5477"/>
          <a:stretch>
            <a:fillRect/>
          </a:stretch>
        </p:blipFill>
        <p:spPr bwMode="auto">
          <a:xfrm>
            <a:off x="5436096" y="1340768"/>
            <a:ext cx="3312368" cy="2367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 descr="Вознесенская церков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5" y="4077072"/>
            <a:ext cx="3244751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Управляющая кнопка: далее 8">
            <a:hlinkClick r:id="rId4" action="ppaction://hlinksldjump" highlightClick="1"/>
          </p:cNvPr>
          <p:cNvSpPr/>
          <p:nvPr/>
        </p:nvSpPr>
        <p:spPr>
          <a:xfrm>
            <a:off x="8172400" y="6309320"/>
            <a:ext cx="971600" cy="5486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Историко-археологический музей им. Г. К. Вагнера</a:t>
            </a:r>
            <a:endParaRPr lang="ru-RU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1196752"/>
            <a:ext cx="4824536" cy="4929411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Список достопримечательностей Спасска удачно дополняет местный краеведческий музей. Он появился в 1918 году, назван в честь доктора искусствоведения Георгия Вагнера и преследовал цель изучения и охраны городища Старая Рязань. С течением времени задачи расширялись, музей закрывали и открывали вновь, фонды перевезли из бывшей бакалейной лавки на нынешнее место — в особняк купцов Морозовых. В итоге музей разместился на двух этажах: первый заняли экспонаты отдела природы, предметы быта, диорама Старой Рязани и ценные находки с городища. Здесь же — коллекция ископаемых из села Никитино и бивни мамонта, найденные в 1971 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году.</a:t>
            </a:r>
            <a:endParaRPr lang="ru-RU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  <p:pic>
        <p:nvPicPr>
          <p:cNvPr id="5122" name="Picture 2" descr="Музей Г.К. Вагнер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4149080"/>
            <a:ext cx="3289751" cy="2466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http://proryazan.com/wp-content/uploads/2017/04/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196752"/>
            <a:ext cx="3168352" cy="2376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0" y="6174432"/>
            <a:ext cx="683568" cy="68356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Феодотьевская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 икона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-180528" y="1052736"/>
            <a:ext cx="4860032" cy="4525963"/>
          </a:xfrm>
        </p:spPr>
        <p:txBody>
          <a:bodyPr>
            <a:noAutofit/>
          </a:bodyPr>
          <a:lstStyle/>
          <a:p>
            <a:pPr algn="just"/>
            <a:r>
              <a:rPr lang="ru-RU" sz="1750" b="1" dirty="0" smtClean="0">
                <a:solidFill>
                  <a:schemeClr val="bg2">
                    <a:lumMod val="75000"/>
                  </a:schemeClr>
                </a:solidFill>
              </a:rPr>
              <a:t>Святыня Русской земли – икона Божией Матери, именуемая «</a:t>
            </a:r>
            <a:r>
              <a:rPr lang="ru-RU" sz="1750" b="1" dirty="0" err="1" smtClean="0">
                <a:solidFill>
                  <a:schemeClr val="bg2">
                    <a:lumMod val="75000"/>
                  </a:schemeClr>
                </a:solidFill>
              </a:rPr>
              <a:t>Феодотьевская</a:t>
            </a:r>
            <a:r>
              <a:rPr lang="ru-RU" sz="1750" b="1" dirty="0" smtClean="0">
                <a:solidFill>
                  <a:schemeClr val="bg2">
                    <a:lumMod val="75000"/>
                  </a:schemeClr>
                </a:solidFill>
              </a:rPr>
              <a:t>» явилась в 1487 году в пустом месте, называемом Старое, близ села </a:t>
            </a:r>
            <a:r>
              <a:rPr lang="ru-RU" sz="1750" b="1" dirty="0" err="1" smtClean="0">
                <a:solidFill>
                  <a:schemeClr val="bg2">
                    <a:lumMod val="75000"/>
                  </a:schemeClr>
                </a:solidFill>
              </a:rPr>
              <a:t>Феодотьево.По</a:t>
            </a:r>
            <a:r>
              <a:rPr lang="ru-RU" sz="1750" b="1" dirty="0" smtClean="0">
                <a:solidFill>
                  <a:schemeClr val="bg2">
                    <a:lumMod val="75000"/>
                  </a:schemeClr>
                </a:solidFill>
              </a:rPr>
              <a:t> повелению великого князя Рязанского Ивана Васильевича Третьего и по благословению </a:t>
            </a:r>
            <a:r>
              <a:rPr lang="ru-RU" sz="1750" b="1" dirty="0" err="1" smtClean="0">
                <a:solidFill>
                  <a:schemeClr val="bg2">
                    <a:lumMod val="75000"/>
                  </a:schemeClr>
                </a:solidFill>
              </a:rPr>
              <a:t>Симеона</a:t>
            </a:r>
            <a:r>
              <a:rPr lang="ru-RU" sz="1750" b="1" dirty="0" smtClean="0">
                <a:solidFill>
                  <a:schemeClr val="bg2">
                    <a:lumMod val="75000"/>
                  </a:schemeClr>
                </a:solidFill>
              </a:rPr>
              <a:t>, епископа Рязанского и Муромского, икона была перенесена в Переславль Рязанский (нынешнюю Рязань) для ограждения и спасения города и с подобающей честью поставлена в соборном храме Успения. В том же году, по повелению владыки, с чудотворного образа сняли две копии. Эти списки были сделаны «по виду и размеру подобными чудотворному». Один из них был встречен клириками </a:t>
            </a:r>
            <a:r>
              <a:rPr lang="ru-RU" sz="1750" b="1" dirty="0" err="1" smtClean="0">
                <a:solidFill>
                  <a:schemeClr val="bg2">
                    <a:lumMod val="75000"/>
                  </a:schemeClr>
                </a:solidFill>
              </a:rPr>
              <a:t>Борисо-Глебского</a:t>
            </a:r>
            <a:r>
              <a:rPr lang="ru-RU" sz="1750" b="1" dirty="0" smtClean="0">
                <a:solidFill>
                  <a:schemeClr val="bg2">
                    <a:lumMod val="75000"/>
                  </a:schemeClr>
                </a:solidFill>
              </a:rPr>
              <a:t> храма, второй – послан в церковь села </a:t>
            </a:r>
            <a:r>
              <a:rPr lang="ru-RU" sz="1750" b="1" dirty="0" err="1" smtClean="0">
                <a:solidFill>
                  <a:schemeClr val="bg2">
                    <a:lumMod val="75000"/>
                  </a:schemeClr>
                </a:solidFill>
              </a:rPr>
              <a:t>Федотьево</a:t>
            </a:r>
            <a:r>
              <a:rPr lang="ru-RU" sz="1750" b="1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  <a:endParaRPr lang="ru-RU" sz="175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8460432" y="6174432"/>
            <a:ext cx="683568" cy="68356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0" name="Picture 2" descr="DSC07806-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412776"/>
            <a:ext cx="2996225" cy="2017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 descr="DSC07803-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933056"/>
            <a:ext cx="3347692" cy="2217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Памятник природы Троицкие четвертичные обнажения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040560"/>
          </a:xfrm>
        </p:spPr>
        <p:txBody>
          <a:bodyPr>
            <a:normAutofit fontScale="32500" lnSpcReduction="20000"/>
          </a:bodyPr>
          <a:lstStyle/>
          <a:p>
            <a:pPr algn="just"/>
            <a:r>
              <a:rPr lang="ru-RU" sz="5500" b="1" dirty="0" smtClean="0">
                <a:solidFill>
                  <a:schemeClr val="bg2">
                    <a:lumMod val="75000"/>
                  </a:schemeClr>
                </a:solidFill>
              </a:rPr>
              <a:t>Троицкие четвертичные обнажения выходят на поверхность в пределах коренного склона долины р. Ока. Местами на поверхности поймы лежат глыбы гранитов и кварцитов размером до 1 м, вымытые из морены. Высота уступа до бровки 18 - 24 м. Наиболее полный разрез четвертичных отложений располагается в 400 м к югу от Троицкой церкви. У основания склонов лежат громадных размеров ледниковые валуны — подобные тем, что у Старой Рязани, а иногда местные жители обнаруживают здесь вымытые из обрыва кости и бивни мамонтов. Находки хранятся теперь в Рязанском кремле.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16386" name="Picture 2" descr="http://dostoyanie.info/wp-content/uploads/2016/01/30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861048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://dostoyanie.info/wp-content/uploads/2016/01/03-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484783"/>
            <a:ext cx="2952327" cy="2214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Управляющая кнопка: далее 8">
            <a:hlinkClick r:id="rId4" action="ppaction://hlinksldjump" highlightClick="1"/>
          </p:cNvPr>
          <p:cNvSpPr/>
          <p:nvPr/>
        </p:nvSpPr>
        <p:spPr>
          <a:xfrm>
            <a:off x="8172400" y="6309320"/>
            <a:ext cx="971600" cy="5486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370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Заморский гость села Троица</a:t>
            </a:r>
            <a:endParaRPr lang="ru-RU" sz="37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1268760"/>
            <a:ext cx="4316288" cy="4857403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В летний день у крутого обрыва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троицкого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 плато можно заметить особую птицу. Золотистая щурка ещё недавно значилась в отдельном списке Красной книги Рязанской области. Она зимует дальше всех, в ЮАР, у нас гнёзд не строит, а роет норы, подобно ласточкам-береговушкам. Увидеть и услышать птиц несложно: живут щурки большими дружными колониями, а их обличие выдаёт тропическое происхождение. Специалисты считают, что щурки проникли так далеко на север в одну из тёплых эпох прошлого в компании с удодами, сизоворонками и зимородками.</a:t>
            </a:r>
            <a:endParaRPr lang="ru-RU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2" descr="Троица. Фото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84784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4" descr="http://dostoyanie.info/wp-content/uploads/2016/01/28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221088"/>
            <a:ext cx="3561447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Управляющая кнопка: далее 7">
            <a:hlinkClick r:id="rId4" action="ppaction://hlinksldjump" highlightClick="1"/>
          </p:cNvPr>
          <p:cNvSpPr/>
          <p:nvPr/>
        </p:nvSpPr>
        <p:spPr>
          <a:xfrm>
            <a:off x="8172400" y="6309320"/>
            <a:ext cx="971600" cy="5486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Памятник архитектуры  Храм Троицы </a:t>
            </a:r>
            <a:r>
              <a:rPr lang="ru-RU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Живоначальной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 </a:t>
            </a:r>
            <a:br>
              <a:rPr lang="ru-RU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</a:br>
            <a:endParaRPr lang="ru-RU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556792"/>
            <a:ext cx="4254624" cy="4785395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Некогда на месте этого храма находился Троицкий </a:t>
            </a:r>
            <a:r>
              <a:rPr lang="ru-RU" sz="1800" b="1" dirty="0" err="1" smtClean="0">
                <a:solidFill>
                  <a:schemeClr val="bg2">
                    <a:lumMod val="75000"/>
                  </a:schemeClr>
                </a:solidFill>
              </a:rPr>
              <a:t>Переницкий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 монастырь. По упразднении обители, монастырская церковь была обращена в приходскую. </a:t>
            </a:r>
          </a:p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В 1837 г. была перестроена колокольня, а в 1826 и 1883 г. возобновлен иконостас. В 1888 году церковь была обнесена каменной оградой.</a:t>
            </a:r>
          </a:p>
          <a:p>
            <a:pPr algn="just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Каменная церковь в селе Троица была построена в 1903 году, вместо сгоревшей, на средства прихожан и благотворителей.</a:t>
            </a:r>
            <a:endParaRPr lang="ru-RU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4818" name="Picture 2" descr="Церковь Троицы Живоначальной, Троиц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340768"/>
            <a:ext cx="3384376" cy="2540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2" name="Picture 6" descr="http://rzn-troitsa.cerkov.ru/wp-content/blogs.dir/13772/files/i-300x3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4005064"/>
            <a:ext cx="259228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0" y="6174432"/>
            <a:ext cx="683568" cy="68356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Памятник природы </a:t>
            </a:r>
            <a:r>
              <a:rPr lang="ru-RU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Фатьяновские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 четвертичные обнажения</a:t>
            </a:r>
            <a:endParaRPr lang="ru-RU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556792"/>
            <a:ext cx="4536504" cy="4896544"/>
          </a:xfrm>
        </p:spPr>
        <p:txBody>
          <a:bodyPr>
            <a:noAutofit/>
          </a:bodyPr>
          <a:lstStyle/>
          <a:p>
            <a:pPr algn="just"/>
            <a:r>
              <a:rPr lang="ru-RU" sz="1750" b="1" dirty="0" smtClean="0">
                <a:solidFill>
                  <a:schemeClr val="bg2">
                    <a:lumMod val="75000"/>
                  </a:schemeClr>
                </a:solidFill>
              </a:rPr>
              <a:t>В районе </a:t>
            </a:r>
            <a:r>
              <a:rPr lang="ru-RU" sz="1750" b="1" dirty="0" err="1" smtClean="0">
                <a:solidFill>
                  <a:schemeClr val="bg2">
                    <a:lumMod val="75000"/>
                  </a:schemeClr>
                </a:solidFill>
              </a:rPr>
              <a:t>Фатьяновки</a:t>
            </a:r>
            <a:r>
              <a:rPr lang="ru-RU" sz="1750" b="1" dirty="0" smtClean="0">
                <a:solidFill>
                  <a:schemeClr val="bg2">
                    <a:lumMod val="75000"/>
                  </a:schemeClr>
                </a:solidFill>
              </a:rPr>
              <a:t> природа  создала своеобразный геологический музей под открытым небом. Верхние четыре метра склона – почти  отвесная стена из суглинка. По мнению учёных, он накапливался почти 60 тысяч лет путём выпадения пыли из атмосферы. А пыль была сдута мощными ветрами с поверхности последнего ледника, который растаял 10 тысяч лет назад.</a:t>
            </a:r>
          </a:p>
          <a:p>
            <a:pPr algn="just"/>
            <a:r>
              <a:rPr lang="ru-RU" sz="1750" b="1" dirty="0" smtClean="0">
                <a:solidFill>
                  <a:schemeClr val="bg2">
                    <a:lumMod val="75000"/>
                  </a:schemeClr>
                </a:solidFill>
              </a:rPr>
              <a:t>На склоне </a:t>
            </a:r>
            <a:r>
              <a:rPr lang="ru-RU" sz="1750" b="1" dirty="0" err="1" smtClean="0">
                <a:solidFill>
                  <a:schemeClr val="bg2">
                    <a:lumMod val="75000"/>
                  </a:schemeClr>
                </a:solidFill>
              </a:rPr>
              <a:t>фатьяновского</a:t>
            </a:r>
            <a:r>
              <a:rPr lang="ru-RU" sz="1750" b="1" dirty="0" smtClean="0">
                <a:solidFill>
                  <a:schemeClr val="bg2">
                    <a:lumMod val="75000"/>
                  </a:schemeClr>
                </a:solidFill>
              </a:rPr>
              <a:t> обрыва геологи откапывают доказательства, что Рязанская область в недалёком по геологическим меркам будущем вновь станет тундрой или покроется льдом.</a:t>
            </a:r>
            <a:endParaRPr lang="ru-RU" sz="175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7650" name="Picture 2" descr="Фатьяновка.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628800"/>
            <a:ext cx="3240360" cy="2162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0" y="6174432"/>
            <a:ext cx="683568" cy="68356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 descr="http://dostoyanie.info/wp-content/uploads/2016/01/06-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005064"/>
            <a:ext cx="3024336" cy="226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48680"/>
            <a:ext cx="8928992" cy="57606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Памятник истории и культуры федерального значения Старая Рязань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7" name="Picture 2" descr="Старая Рязан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052736"/>
            <a:ext cx="7529453" cy="5167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Управляющая кнопка: далее 7">
            <a:hlinkClick r:id="rId3" action="ppaction://hlinksldjump" highlightClick="1"/>
          </p:cNvPr>
          <p:cNvSpPr/>
          <p:nvPr/>
        </p:nvSpPr>
        <p:spPr>
          <a:xfrm>
            <a:off x="8172400" y="6309320"/>
            <a:ext cx="971600" cy="5486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Автор: Стеняев Владислав Олегович учащийся 9 класса МБОУ"Панинская ООШ"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1560</TotalTime>
  <Words>2811</Words>
  <Application>Microsoft Office PowerPoint</Application>
  <PresentationFormat>Экран (4:3)</PresentationFormat>
  <Paragraphs>130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Апекс</vt:lpstr>
      <vt:lpstr>Краткий путеводитель   по достопримечательностям Спасского района Рязанской области</vt:lpstr>
      <vt:lpstr>Карта Спасского района</vt:lpstr>
      <vt:lpstr>Памятник архитектуры Усадьба —XVIII-XIX вв.</vt:lpstr>
      <vt:lpstr>Феодотьевская икона </vt:lpstr>
      <vt:lpstr>Памятник природы Троицкие четвертичные обнажения </vt:lpstr>
      <vt:lpstr>Заморский гость села Троица</vt:lpstr>
      <vt:lpstr>Памятник архитектуры  Храм Троицы Живоначальной  </vt:lpstr>
      <vt:lpstr>Памятник природы Фатьяновские четвертичные обнажения</vt:lpstr>
      <vt:lpstr>Памятник истории и культуры федерального значения Старая Рязань </vt:lpstr>
      <vt:lpstr>Городище Старая Рязань</vt:lpstr>
      <vt:lpstr>Слайд 11</vt:lpstr>
      <vt:lpstr>Церковь Бориса и Глеба в Старой Рязани</vt:lpstr>
      <vt:lpstr>Алатырь-камень</vt:lpstr>
      <vt:lpstr>Рязанские клады и памятный крест</vt:lpstr>
      <vt:lpstr>Памятник природы Мезозойские обнажения у деревни Никитино</vt:lpstr>
      <vt:lpstr>Памятник архитектуры Дом-усадьба рода Головниных - ХIХ в.  </vt:lpstr>
      <vt:lpstr>Памятник архитектуры Церковь Пресвятой Троицы</vt:lpstr>
      <vt:lpstr>Памятник архитектуры Архангельская церковь </vt:lpstr>
      <vt:lpstr>Биосферный государственный природный заповедник Окский</vt:lpstr>
      <vt:lpstr>Слайд 20</vt:lpstr>
      <vt:lpstr>Слайд 21</vt:lpstr>
      <vt:lpstr>Падающая колокольня </vt:lpstr>
      <vt:lpstr>Деревянный храм в Орехово</vt:lpstr>
      <vt:lpstr>Памятник архитектуры федерального значения Церковь Воскресения 1636 г.</vt:lpstr>
      <vt:lpstr>Памятник архитектуры федерального значения Усадьба фон Дервиза </vt:lpstr>
      <vt:lpstr>Слайд 26</vt:lpstr>
      <vt:lpstr>Памятник архитектуры  Храм в честь Великомученицы Параскевы</vt:lpstr>
      <vt:lpstr>Музей К.Э. Циолковского</vt:lpstr>
      <vt:lpstr>Слайд 29</vt:lpstr>
      <vt:lpstr>Памятник архитектуры-Родовой дом  К.Э. Циолковского</vt:lpstr>
      <vt:lpstr>Памятник архитектуры церковь Вознесения </vt:lpstr>
      <vt:lpstr>Историко-археологический музей им. Г. К. Вагнера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Дмитрий</dc:creator>
  <cp:lastModifiedBy>Дмитрий</cp:lastModifiedBy>
  <cp:revision>139</cp:revision>
  <dcterms:created xsi:type="dcterms:W3CDTF">2018-10-14T10:30:27Z</dcterms:created>
  <dcterms:modified xsi:type="dcterms:W3CDTF">2018-10-31T04:18:39Z</dcterms:modified>
</cp:coreProperties>
</file>