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4" r:id="rId14"/>
    <p:sldId id="271" r:id="rId15"/>
    <p:sldId id="272" r:id="rId16"/>
    <p:sldId id="273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75" autoAdjust="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egabook.ru/article/%d0%a1%d0%b2%d0%b5%d1%82%d0%be%d0%bb%d1%8e%d0%b1%d0%b8%d0%b2%d1%8b%d0%b5%20%d0%b4%d0%b5%d0%ba%d0%be%d1%80%d0%b0%d1%82%d0%b8%d0%b2%d0%bd%d1%8b%d0%b5%20%d1%80%d0%b0%d1%81%d1%82%d0%b5%d0%bd%d0%b8%d1%8f" TargetMode="External"/><Relationship Id="rId13" Type="http://schemas.openxmlformats.org/officeDocument/2006/relationships/hyperlink" Target="https://megabook.ru/article/%d0%a0%d0%b0%d1%81%d0%bf%d1%80%d0%be%d1%81%d1%82%d1%80%d0%b0%d0%bd%d0%b5%d0%bd%d0%bd%d1%8b%d0%b5%20%d0%b4%d0%b5%d0%ba%d0%be%d1%80%d0%b0%d1%82%d0%b8%d0%b2%d0%bd%d1%8b%d0%b5%20%d1%80%d0%b0%d1%81%d1%82%d0%b5%d0%bd%d0%b8%d1%8f" TargetMode="External"/><Relationship Id="rId3" Type="http://schemas.openxmlformats.org/officeDocument/2006/relationships/hyperlink" Target="https://megabook.ru/article/%d0%9a%d0%bb%d0%b0%d1%81%d1%81%20%d0%b4%d0%b2%d1%83%d0%b4%d0%be%d0%bb%d1%8c%d0%bd%d1%8b%d0%b5%20%e2%80%93%20Magnoliopsida" TargetMode="External"/><Relationship Id="rId7" Type="http://schemas.openxmlformats.org/officeDocument/2006/relationships/hyperlink" Target="https://megabook.ru/article/%d0%94%d0%b5%d0%ba%d0%be%d1%80%d0%b0%d1%82%d0%b8%d0%b2%d0%bd%d1%8b%d0%b5%20%d1%80%d0%b0%d1%81%d1%82%d0%b5%d0%bd%d0%b8%d1%8f%20%d1%86%d0%b2%d0%b5%d1%82%d1%83%d1%89%d0%b8%d0%b5%20%d0%b2%20%d0%b0%d0%b2%d0%b3%d1%83%d1%81%d1%82%d0%b5" TargetMode="External"/><Relationship Id="rId12" Type="http://schemas.openxmlformats.org/officeDocument/2006/relationships/hyperlink" Target="https://megabook.ru/article/%d0%94%d0%b5%d0%ba%d0%be%d1%80%d0%b0%d1%82%d0%b8%d0%b2%d0%bd%d1%8b%d0%b5%20%d1%80%d0%b0%d1%81%d1%82%d0%b5%d0%bd%d0%b8%d1%8f%20%d1%86%d0%b5%d0%bd%d1%82%d1%80%d0%b0%d0%bb%d1%8c%d0%bd%d0%be%d0%b9%20%d0%b7%d0%be%d0%bd%d1%8b%20%d0%b2%d1%8b%d1%80%d0%b0%d1%89%d0%b8%d0%b2%d0%b0%d0%bd%d0%b8%d1%8f%20%d0%a0%d0%a4" TargetMode="External"/><Relationship Id="rId2" Type="http://schemas.openxmlformats.org/officeDocument/2006/relationships/hyperlink" Target="https://megabook.ru/article/%d0%9e%d1%82%d0%b4%d0%b5%d0%bb%20%d0%bf%d0%be%d0%ba%d1%80%d1%8b%d1%82%d0%be%d1%81%d0%b5%d0%bc%d0%b5%d0%bd%d0%bd%d1%8b%d0%b5%20%e2%80%93%20Magnoliophi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gabook.ru/article/%d0%9c%d0%bd%d0%be%d0%b3%d0%be%d0%bb%d0%b5%d1%82%d0%bd%d0%b8%d0%b5%20%d1%82%d1%80%d0%b0%d0%b2%d1%8f%d0%bd%d0%b8%d1%81%d1%82%d1%8b%d0%b5%20%d0%b4%d0%b5%d0%ba%d0%be%d1%80%d0%b0%d1%82%d0%b8%d0%b2%d0%bd%d1%8b%d0%b5%20%d1%80%d0%b0%d1%81%d1%82%d0%b5%d0%bd%d0%b8%d1%8f" TargetMode="External"/><Relationship Id="rId11" Type="http://schemas.openxmlformats.org/officeDocument/2006/relationships/hyperlink" Target="https://megabook.ru/article/%d0%94%d0%b5%d0%ba%d0%be%d1%80%d0%b0%d1%82%d0%b8%d0%b2%d0%bd%d1%8b%d0%b5%20%d1%80%d0%b0%d1%81%d1%82%d0%b5%d0%bd%d0%b8%d1%8f%20%d1%86%d0%b5%d0%bd%d1%82%d1%80%d0%b0%d0%bb%d1%8c%d0%bd%d0%be-%d1%87%d0%b5%d1%80%d0%bd%d0%be%d0%b7%d0%b5%d0%bc%d0%bd%d0%be%d0%b9%20%d0%b7%d0%be%d0%bd%d1%8b%20%d0%b2%d1%8b%d1%80%d0%b0%d1%89%d0%b8%d0%b2%d0%b0%d0%bd%d0%b8%d1%8f%20%d0%a0%d0%a4" TargetMode="External"/><Relationship Id="rId5" Type="http://schemas.openxmlformats.org/officeDocument/2006/relationships/hyperlink" Target="https://megabook.ru/article/%d0%a0%d0%be%d0%b4%20%d0%bf%d0%be%d0%bb%d1%8b%d0%bd%d1%8c%20%e2%80%93%20Artemisia%20L." TargetMode="External"/><Relationship Id="rId10" Type="http://schemas.openxmlformats.org/officeDocument/2006/relationships/hyperlink" Target="https://megabook.ru/article/%d0%94%d0%b5%d0%ba%d0%be%d1%80%d0%b0%d1%82%d0%b8%d0%b2%d0%bd%d1%8b%d0%b5%20%d1%80%d0%b0%d1%81%d1%82%d0%b5%d0%bd%d0%b8%d1%8f%20%d1%8e%d0%b6%d0%bd%d0%be%d0%b9%20%d0%b7%d0%be%d0%bd%d1%8b%20%d0%b2%d1%8b%d1%80%d0%b0%d1%89%d0%b8%d0%b2%d0%b0%d0%bd%d0%b8%d1%8f%20%d0%a0%d0%a4" TargetMode="External"/><Relationship Id="rId4" Type="http://schemas.openxmlformats.org/officeDocument/2006/relationships/hyperlink" Target="https://megabook.ru/article/%d0%a1%d0%b5%d0%bc%d0%b5%d0%b9%d1%81%d1%82%d0%b2%d0%be%20%d0%b0%d1%81%d1%82%d1%80%d0%be%d0%b2%d1%8b%d0%b5%20(%d1%81%d0%bb%d0%be%d0%b6%d0%bd%d0%be%d1%86%d0%b2%d0%b5%d1%82%d0%bd%d1%8b%d0%b5)%20%e2%80%93%20Asteraceae%20Dumort." TargetMode="External"/><Relationship Id="rId9" Type="http://schemas.openxmlformats.org/officeDocument/2006/relationships/hyperlink" Target="https://megabook.ru/article/%d0%97%d0%b0%d1%81%d1%83%d1%85%d0%be%d1%83%d1%81%d1%82%d0%be%d0%b9%d1%87%d0%b8%d0%b2%d1%8b%d0%b5%20%d0%b4%d0%b5%d0%ba%d0%be%d1%80%d0%b0%d1%82%d0%b8%d0%b2%d0%bd%d1%8b%d0%b5%20%d1%80%d0%b0%d1%81%d1%82%d0%b5%d0%bd%d0%b8%d1%8f" TargetMode="Externa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0%D1%83%D0%B7%D0%B8%D1%8F" TargetMode="External"/><Relationship Id="rId2" Type="http://schemas.openxmlformats.org/officeDocument/2006/relationships/hyperlink" Target="https://ru.wikipedia.org/wiki/%D0%90%D1%82%D1%80%D0%B0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ru.wikipedia.org/wiki/1118_%D0%B3%D0%BE%D0%B4" TargetMode="External"/><Relationship Id="rId4" Type="http://schemas.openxmlformats.org/officeDocument/2006/relationships/hyperlink" Target="https://ru.wikipedia.org/wiki/%D0%94%D0%B0%D0%B2%D0%B8%D0%B4_%D0%A1%D1%82%D1%80%D0%BE%D0%B8%D1%82%D0%B5%D0%BB%D1%8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s://ds04.infourok.ru/uploads/ex/1140/000506c7-7450945f/img8.jpg"/>
          <p:cNvPicPr>
            <a:picLocks noChangeAspect="1" noChangeArrowheads="1"/>
          </p:cNvPicPr>
          <p:nvPr/>
        </p:nvPicPr>
        <p:blipFill>
          <a:blip r:embed="rId2" cstate="print"/>
          <a:srcRect l="18164" r="3906"/>
          <a:stretch>
            <a:fillRect/>
          </a:stretch>
        </p:blipFill>
        <p:spPr bwMode="auto">
          <a:xfrm>
            <a:off x="0" y="0"/>
            <a:ext cx="92043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496"/>
            <a:ext cx="7772400" cy="1470025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  <a:ea typeface="Calibri" pitchFamily="34" charset="0"/>
                <a:cs typeface="Times New Roman" pitchFamily="18" charset="0"/>
              </a:rPr>
              <a:t>Душистое приволье Кумыкской равнины</a:t>
            </a:r>
            <a:r>
              <a:rPr lang="ru-RU" sz="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8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214290"/>
            <a:ext cx="67726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Всероссийский конкурс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малая родина: природа, культура, этнос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Живой символ малой родины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90684" y="5072074"/>
            <a:ext cx="4153316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Выполнил: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Юсупаев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Абдулабек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7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Сунгурова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Саният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Мугутдиновна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географии, заслуженный учитель РД,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почётный работник сферы образования РФ.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14744" y="6143644"/>
            <a:ext cx="192648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Селение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Атланаул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Буйнакский район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142976" y="1428736"/>
            <a:ext cx="7050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Атланаульская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гимназия им. И. Казака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" grpId="0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Заказ\poly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13" y="3524260"/>
            <a:ext cx="4444987" cy="3333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20" y="714356"/>
            <a:ext cx="42862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Полынь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искусстве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4578" name="Picture 2" descr="http://film-online.website/images/film/5b6655ee2cb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4533374" cy="6500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214942" y="2857496"/>
            <a:ext cx="3643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«Полынь – она гармонию придаёт, от всего дурного оберегает…»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цитата из фильма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428604"/>
            <a:ext cx="428628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Полынь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литературном творчестве 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214810" y="1980475"/>
            <a:ext cx="47149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i="1" dirty="0" smtClean="0">
                <a:latin typeface="Calibri" pitchFamily="34" charset="0"/>
              </a:rPr>
              <a:t>Серж БЭСТ. «Я полынь не сажал» (проза),</a:t>
            </a:r>
          </a:p>
          <a:p>
            <a:r>
              <a:rPr lang="ru-RU" sz="1600" b="1" i="1" dirty="0" smtClean="0">
                <a:latin typeface="Calibri" pitchFamily="34" charset="0"/>
              </a:rPr>
              <a:t>Ива Афонская. Трава Полынь. Четвёртая книга стихов</a:t>
            </a:r>
          </a:p>
          <a:p>
            <a:r>
              <a:rPr lang="ru-RU" sz="1600" b="1" i="1" dirty="0" smtClean="0">
                <a:latin typeface="Calibri" pitchFamily="34" charset="0"/>
              </a:rPr>
              <a:t>Ольга </a:t>
            </a:r>
            <a:r>
              <a:rPr lang="ru-RU" sz="1600" b="1" i="1" dirty="0" err="1" smtClean="0">
                <a:latin typeface="Calibri" pitchFamily="34" charset="0"/>
              </a:rPr>
              <a:t>Берггольц</a:t>
            </a:r>
            <a:r>
              <a:rPr lang="ru-RU" sz="1600" b="1" i="1" dirty="0" smtClean="0">
                <a:latin typeface="Calibri" pitchFamily="34" charset="0"/>
              </a:rPr>
              <a:t>. Полынь</a:t>
            </a:r>
          </a:p>
          <a:p>
            <a:r>
              <a:rPr lang="ru-RU" sz="1600" b="1" i="1" dirty="0" smtClean="0">
                <a:latin typeface="Calibri" pitchFamily="34" charset="0"/>
              </a:rPr>
              <a:t>Роберт Рождественский. Полынь</a:t>
            </a:r>
          </a:p>
          <a:p>
            <a:r>
              <a:rPr lang="ru-RU" sz="1600" b="1" i="1" dirty="0" smtClean="0">
                <a:latin typeface="Calibri" pitchFamily="34" charset="0"/>
              </a:rPr>
              <a:t>Артём Носков. Цикл стихов «Преодолев полынь»</a:t>
            </a:r>
          </a:p>
          <a:p>
            <a:r>
              <a:rPr lang="ru-RU" sz="1600" b="1" i="1" dirty="0" smtClean="0">
                <a:latin typeface="Calibri" pitchFamily="34" charset="0"/>
              </a:rPr>
              <a:t>Тимофей Белозеров. ПОЛЫНЬ</a:t>
            </a:r>
          </a:p>
          <a:p>
            <a:r>
              <a:rPr lang="ru-RU" sz="1600" b="1" i="1" dirty="0" smtClean="0">
                <a:latin typeface="Calibri" pitchFamily="34" charset="0"/>
              </a:rPr>
              <a:t>Наташа Беккер. Для полыни</a:t>
            </a:r>
          </a:p>
          <a:p>
            <a:r>
              <a:rPr lang="ru-RU" sz="1600" b="1" i="1" dirty="0" smtClean="0">
                <a:latin typeface="Calibri" pitchFamily="34" charset="0"/>
              </a:rPr>
              <a:t>Вика Турбина. «Я – полынь-трава»</a:t>
            </a:r>
          </a:p>
          <a:p>
            <a:r>
              <a:rPr lang="ru-RU" sz="1600" b="1" i="1" dirty="0" smtClean="0">
                <a:latin typeface="Calibri" pitchFamily="34" charset="0"/>
              </a:rPr>
              <a:t>Наталия </a:t>
            </a:r>
            <a:r>
              <a:rPr lang="ru-RU" sz="1600" b="1" i="1" dirty="0" err="1" smtClean="0">
                <a:latin typeface="Calibri" pitchFamily="34" charset="0"/>
              </a:rPr>
              <a:t>Солянова</a:t>
            </a:r>
            <a:r>
              <a:rPr lang="ru-RU" sz="1600" b="1" i="1" dirty="0" smtClean="0">
                <a:latin typeface="Calibri" pitchFamily="34" charset="0"/>
              </a:rPr>
              <a:t>. Полынь</a:t>
            </a:r>
          </a:p>
          <a:p>
            <a:r>
              <a:rPr lang="ru-RU" sz="1600" b="1" i="1" dirty="0" smtClean="0">
                <a:latin typeface="Calibri" pitchFamily="34" charset="0"/>
              </a:rPr>
              <a:t>Татьяна </a:t>
            </a:r>
            <a:r>
              <a:rPr lang="ru-RU" sz="1600" b="1" i="1" dirty="0" err="1" smtClean="0">
                <a:latin typeface="Calibri" pitchFamily="34" charset="0"/>
              </a:rPr>
              <a:t>Пороскова</a:t>
            </a:r>
            <a:r>
              <a:rPr lang="ru-RU" sz="1600" b="1" i="1" dirty="0" smtClean="0">
                <a:latin typeface="Calibri" pitchFamily="34" charset="0"/>
              </a:rPr>
              <a:t>. «Букет полыни горькой у дороги…», «Забыл однажды князь свою землицу…»</a:t>
            </a:r>
          </a:p>
          <a:p>
            <a:r>
              <a:rPr lang="ru-RU" sz="1600" b="1" i="1" dirty="0" smtClean="0">
                <a:latin typeface="Calibri" pitchFamily="34" charset="0"/>
              </a:rPr>
              <a:t>А поэт Зинаида </a:t>
            </a:r>
            <a:r>
              <a:rPr lang="ru-RU" sz="1600" b="1" i="1" dirty="0" err="1" smtClean="0">
                <a:latin typeface="Calibri" pitchFamily="34" charset="0"/>
              </a:rPr>
              <a:t>Трубицина</a:t>
            </a:r>
            <a:r>
              <a:rPr lang="ru-RU" sz="1600" b="1" i="1" dirty="0" smtClean="0">
                <a:latin typeface="Calibri" pitchFamily="34" charset="0"/>
              </a:rPr>
              <a:t> в своём стихотворении «Полынь горькая» раскрыла практически все лечебные и полезные свойства этого </a:t>
            </a:r>
            <a:r>
              <a:rPr lang="ru-RU" sz="1600" b="1" i="1" dirty="0" err="1" smtClean="0">
                <a:latin typeface="Calibri" pitchFamily="34" charset="0"/>
              </a:rPr>
              <a:t>чудо-растения</a:t>
            </a:r>
            <a:r>
              <a:rPr lang="ru-RU" sz="1600" b="1" i="1" dirty="0" smtClean="0">
                <a:latin typeface="Calibri" pitchFamily="34" charset="0"/>
              </a:rPr>
              <a:t>,</a:t>
            </a:r>
          </a:p>
          <a:p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Рукият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Устарханова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Ювшан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602" name="Picture 2" descr="https://www.kuchaknig.ru/static/books_images/95/c3/34/a6/65/30/0d/2c/a374d54dda275afc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795143" cy="6072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500042"/>
            <a:ext cx="42862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Полынь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парфюмерии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714876" y="2643182"/>
            <a:ext cx="40719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Эфирные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масла из полыни часто используются в парфюмерии для изготовления кремов, масел и много другого.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7650" name="Picture 2" descr="http://koffkindom.ru/wp-content/uploads/2016/02/19-17-1024x943.jpg"/>
          <p:cNvPicPr>
            <a:picLocks noChangeAspect="1" noChangeArrowheads="1"/>
          </p:cNvPicPr>
          <p:nvPr/>
        </p:nvPicPr>
        <p:blipFill>
          <a:blip r:embed="rId2" cstate="print"/>
          <a:srcRect t="16662" b="5231"/>
          <a:stretch>
            <a:fillRect/>
          </a:stretch>
        </p:blipFill>
        <p:spPr bwMode="auto">
          <a:xfrm rot="16200000" flipV="1">
            <a:off x="-805610" y="1234181"/>
            <a:ext cx="6397500" cy="4357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Полынь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пищевой промышленности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1746" name="Picture 2" descr="http://wiki.agro-sales.ru/wp-content/uploads/2018/01/t_5835_71656_1_1291023887_big_rsz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366119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s://xn--80ajgpcpbhkds4a4g.xn--p1ai/wp-content/uploads/2018/02/napitok_tarh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7" y="3000372"/>
            <a:ext cx="439343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357298"/>
            <a:ext cx="83582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Самый сладкий вид полыни «ТАРХУН» или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«ЭСТРАГОН» (</a:t>
            </a:r>
            <a:r>
              <a:rPr lang="en-US" sz="2400" b="1" i="1" dirty="0" err="1" smtClean="0">
                <a:latin typeface="Calibri" pitchFamily="34" charset="0"/>
              </a:rPr>
              <a:t>Artemísia</a:t>
            </a:r>
            <a:r>
              <a:rPr lang="en-US" sz="2400" b="1" i="1" dirty="0" smtClean="0">
                <a:latin typeface="Calibri" pitchFamily="34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</a:rPr>
              <a:t>dracúnculus</a:t>
            </a:r>
            <a:r>
              <a:rPr lang="ru-RU" sz="2400" b="1" i="1" dirty="0" smtClean="0">
                <a:latin typeface="Calibri" pitchFamily="34" charset="0"/>
              </a:rPr>
              <a:t>)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78684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Полынь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ландшафтном дизайне и декоративном садоводстве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8679" name="Picture 7" descr="G:\ЖИВОЙ СИМВОЛ\ПОЛЫНЬ брависсимо\Черновик База\Осенний букет с полынью\IMG-20181207-WA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321471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80" name="Picture 8" descr="G:\ЖИВОЙ СИМВОЛ\ПОЛЫНЬ брависсимо\Черновик База\Калейдоскоп полынных фото\Полынь в декоративном садоводстве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85926"/>
            <a:ext cx="4055835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500562" y="5143512"/>
            <a:ext cx="4286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 архитектурной отделке дома и обустройстве ландшафтного дизайна двора по </a:t>
            </a:r>
            <a:r>
              <a:rPr lang="ru-RU" b="1" i="1" dirty="0" err="1" smtClean="0"/>
              <a:t>ул.Аскерханова</a:t>
            </a:r>
            <a:r>
              <a:rPr lang="ru-RU" b="1" i="1" dirty="0" smtClean="0"/>
              <a:t> в г.Буйнакске принимал  мой отец  </a:t>
            </a:r>
            <a:r>
              <a:rPr lang="ru-RU" b="1" i="1" dirty="0" err="1" smtClean="0"/>
              <a:t>Айнутдин</a:t>
            </a:r>
            <a:r>
              <a:rPr lang="ru-RU" b="1" i="1" dirty="0" smtClean="0"/>
              <a:t>  </a:t>
            </a:r>
            <a:r>
              <a:rPr lang="ru-RU" b="1" i="1" dirty="0" err="1" smtClean="0"/>
              <a:t>Даитбекович</a:t>
            </a:r>
            <a:r>
              <a:rPr lang="ru-RU" b="1" i="1" dirty="0" smtClean="0"/>
              <a:t> </a:t>
            </a:r>
            <a:r>
              <a:rPr lang="ru-RU" b="1" i="1" dirty="0" err="1" smtClean="0"/>
              <a:t>Юсупаев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14290"/>
            <a:ext cx="42862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Полынь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истории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72000" y="1223176"/>
            <a:ext cx="4286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/>
              <a:t>А книга другого нашего известного земляка, писателя, учёного-географа </a:t>
            </a:r>
            <a:r>
              <a:rPr lang="ru-RU" b="1" dirty="0" err="1" smtClean="0"/>
              <a:t>Мурада</a:t>
            </a:r>
            <a:r>
              <a:rPr lang="ru-RU" b="1" dirty="0" smtClean="0"/>
              <a:t> </a:t>
            </a:r>
            <a:r>
              <a:rPr lang="ru-RU" b="1" dirty="0" err="1" smtClean="0"/>
              <a:t>Аджи</a:t>
            </a:r>
            <a:r>
              <a:rPr lang="ru-RU" b="1" dirty="0" smtClean="0"/>
              <a:t> «Полынь Половецкого поля» всколыхнула и вернула историческую память моему народу и стремление к возрождению. Он обратился к разуму потомков – будущим читателям именно полынным зовом предков: «Эту книгу не надо читать тому, кто не знает пьянящего запаха полыни, будоражащей кровь </a:t>
            </a:r>
            <a:r>
              <a:rPr lang="ru-RU" b="1" dirty="0" err="1" smtClean="0"/>
              <a:t>емшан-травы</a:t>
            </a:r>
            <a:r>
              <a:rPr lang="ru-RU" b="1" dirty="0" smtClean="0"/>
              <a:t>. И тот, кто в вороном коне не видит гарцующей красоты, а в степной песне – услады сердцу, пусть тоже отложит её, и он не поймёт автора…». Этот зов нашёл сердечный отклик новых поколений. </a:t>
            </a:r>
          </a:p>
          <a:p>
            <a:r>
              <a:rPr lang="ru-RU" b="1" dirty="0" smtClean="0"/>
              <a:t>По Кумыкской равнине стелется тонкий запах его живого символа ювшан-травы…</a:t>
            </a:r>
            <a:endParaRPr lang="ru-RU" b="1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048125" cy="6562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2862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Полынь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космических высотах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00562" y="3429000"/>
            <a:ext cx="4286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/>
              <a:t>В полет по традиции космонавты берут с собой веточку полыни, так как она дольше остальных растений сохраняет запах и напоминает о Земле</a:t>
            </a:r>
            <a:endParaRPr lang="ru-RU" dirty="0"/>
          </a:p>
        </p:txBody>
      </p:sp>
      <p:pic>
        <p:nvPicPr>
          <p:cNvPr id="29698" name="Picture 2" descr="https://futurist.ru/images/nut_articles/image/8d4f24b024d6787848a3e03dcc969d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28"/>
            <a:ext cx="4013370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https://24smi.org/public/media/resize/660x-/celebrity/2017/05/31/HIDesT6RK9OJ_viktor-saviny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3303968" cy="4405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00562" y="5420511"/>
            <a:ext cx="4286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 smtClean="0"/>
              <a:t>Из воспоминаний летчика-космонавта СССР Виктора Савиных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3358" y="2857496"/>
            <a:ext cx="5300642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за внимание! 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уважением и любовью на память вам осенний букет - душистая полынь, герберы и </a:t>
            </a:r>
            <a:r>
              <a:rPr lang="ru-RU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другие замечательные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цветы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G:\ЖИВОЙ СИМВОЛ\ПОЛЫНЬ брависсимо\Черновик База\Осенний букет с полынью\IMG-20181206-WA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589760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4391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И всё же, есть один живой символ Кумыкской равнины, дарящий надежду на скорое возрождение! Это – ювшан или полынь! </a:t>
            </a: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Calibri" pitchFamily="34" charset="0"/>
                <a:cs typeface="Arial" pitchFamily="34" charset="0"/>
              </a:rPr>
            </a:b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По </a:t>
            </a: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бескрайней равнине стелется его тонкий запах, постепенно превращая её в душистое приволье. </a:t>
            </a: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Calibri" pitchFamily="34" charset="0"/>
                <a:cs typeface="Arial" pitchFamily="34" charset="0"/>
              </a:rPr>
            </a:b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Нас </a:t>
            </a: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чарует полынь кавказская (Artemisia caucasica). </a:t>
            </a:r>
            <a:endParaRPr lang="ru-RU" sz="2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189689"/>
            <a:ext cx="8229600" cy="66831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 не художник,  я только учусь!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49" name="Picture 1" descr="G:\ЖИВОЙ СИМВОЛ\img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370159" cy="459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4643470" cy="2773680"/>
        </p:xfrm>
        <a:graphic>
          <a:graphicData uri="http://schemas.openxmlformats.org/drawingml/2006/table">
            <a:tbl>
              <a:tblPr/>
              <a:tblGrid>
                <a:gridCol w="2063764"/>
                <a:gridCol w="2579706"/>
              </a:tblGrid>
              <a:tr h="274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PTSB"/>
                          <a:ea typeface="Times New Roman"/>
                          <a:cs typeface="Arial"/>
                        </a:rPr>
                        <a:t>ОТДЕЛ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  <a:hlinkClick r:id="rId2" tooltip="Отдел покрытосеменные – Magnoliophita"/>
                        </a:rPr>
                        <a:t>Покрытосеменные – Magnoliophita</a:t>
                      </a:r>
                      <a:endParaRPr lang="ru-RU" sz="24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PTSB"/>
                          <a:ea typeface="Times New Roman"/>
                          <a:cs typeface="Arial"/>
                        </a:rPr>
                        <a:t>КЛАСС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  <a:hlinkClick r:id="rId3" tooltip="Класс двудольные – Magnoliopsida"/>
                        </a:rPr>
                        <a:t>Двудольные – Magnoliopsida</a:t>
                      </a:r>
                      <a:endParaRPr lang="ru-RU" sz="24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PTSB"/>
                          <a:ea typeface="Times New Roman"/>
                          <a:cs typeface="Arial"/>
                        </a:rPr>
                        <a:t>СЕМЕЙСТВО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  <a:hlinkClick r:id="rId4" tooltip="Семейство астровые (сложноцветные) – Asteraceae Dumort."/>
                        </a:rPr>
                        <a:t>Астровые (сложноцветные) –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  <a:hlinkClick r:id="rId4" tooltip="Семейство астровые (сложноцветные) – Asteraceae Dumort."/>
                        </a:rPr>
                        <a:t>Asteraceae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  <a:hlinkClick r:id="rId4" tooltip="Семейство астровые (сложноцветные) – Asteraceae Dumort.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  <a:hlinkClick r:id="rId4" tooltip="Семейство астровые (сложноцветные) – Asteraceae Dumort."/>
                        </a:rPr>
                        <a:t>Dumort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  <a:hlinkClick r:id="rId4" tooltip="Семейство астровые (сложноцветные) – Asteraceae Dumort."/>
                        </a:rPr>
                        <a:t>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PTSB"/>
                          <a:ea typeface="Times New Roman"/>
                          <a:cs typeface="Arial"/>
                        </a:rPr>
                        <a:t>РОД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  <a:hlinkClick r:id="rId5" tooltip="Род полынь – Artemisia L."/>
                        </a:rPr>
                        <a:t>Полынь –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  <a:hlinkClick r:id="rId5" tooltip="Род полынь – Artemisia L."/>
                        </a:rPr>
                        <a:t>Artemisia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  <a:hlinkClick r:id="rId5" tooltip="Род полынь – Artemisia L."/>
                        </a:rPr>
                        <a:t> L.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PTSB"/>
                          <a:ea typeface="Times New Roman"/>
                          <a:cs typeface="Arial"/>
                        </a:rPr>
                        <a:t>Жизненная форма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  <a:hlinkClick r:id="rId6" tooltip="Многолетние травянистые декоративные растения"/>
                        </a:rPr>
                        <a:t>Травянистые многолетники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PTSB"/>
                          <a:ea typeface="Times New Roman"/>
                          <a:cs typeface="Arial"/>
                        </a:rPr>
                        <a:t>Высота растения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</a:rPr>
                        <a:t>10-20 см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PTSB"/>
                          <a:ea typeface="Times New Roman"/>
                          <a:cs typeface="Arial"/>
                        </a:rPr>
                        <a:t>Время цветения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PTS"/>
                          <a:ea typeface="Times New Roman"/>
                          <a:cs typeface="Arial"/>
                          <a:hlinkClick r:id="rId7" tooltip="Декоративные растения цветущие в августе"/>
                        </a:rPr>
                        <a:t>Август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3214686"/>
          <a:ext cx="4643470" cy="3200400"/>
        </p:xfrm>
        <a:graphic>
          <a:graphicData uri="http://schemas.openxmlformats.org/drawingml/2006/table">
            <a:tbl>
              <a:tblPr/>
              <a:tblGrid>
                <a:gridCol w="2063764"/>
                <a:gridCol w="257970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SB"/>
                          <a:ea typeface="Times New Roman"/>
                          <a:cs typeface="Arial"/>
                        </a:rPr>
                        <a:t>Светолюбивость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2484B1"/>
                          </a:solidFill>
                          <a:latin typeface="PTS"/>
                          <a:ea typeface="Times New Roman"/>
                          <a:cs typeface="Arial"/>
                          <a:hlinkClick r:id="rId8" tooltip="Светолюбивые декоративные растения"/>
                        </a:rPr>
                        <a:t>Светолюбивый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SB"/>
                          <a:ea typeface="Times New Roman"/>
                          <a:cs typeface="Arial"/>
                        </a:rPr>
                        <a:t>Засухоустойчивость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2484B1"/>
                          </a:solidFill>
                          <a:latin typeface="PTS"/>
                          <a:ea typeface="Times New Roman"/>
                          <a:cs typeface="Arial"/>
                          <a:hlinkClick r:id="rId9" tooltip="Засухоустойчивые декоративные растения"/>
                        </a:rPr>
                        <a:t>Засухоустойчивый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SB"/>
                          <a:ea typeface="Times New Roman"/>
                          <a:cs typeface="Arial"/>
                        </a:rPr>
                        <a:t>Долговечность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S"/>
                          <a:ea typeface="Times New Roman"/>
                          <a:cs typeface="Arial"/>
                        </a:rPr>
                        <a:t>Нет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SB"/>
                          <a:ea typeface="Times New Roman"/>
                          <a:cs typeface="Arial"/>
                        </a:rPr>
                        <a:t>Зона выращивания в РФ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2484B1"/>
                          </a:solidFill>
                          <a:latin typeface="PTS"/>
                          <a:ea typeface="Times New Roman"/>
                          <a:cs typeface="Arial"/>
                          <a:hlinkClick r:id="rId10" tooltip="Декоративные растения южной зоны выращивания РФ"/>
                        </a:rPr>
                        <a:t>Южная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S"/>
                          <a:ea typeface="Times New Roman"/>
                          <a:cs typeface="Arial"/>
                        </a:rPr>
                        <a:t>, </a:t>
                      </a:r>
                      <a:r>
                        <a:rPr lang="ru-RU" sz="1400" b="1" u="sng" dirty="0">
                          <a:solidFill>
                            <a:srgbClr val="2484B1"/>
                          </a:solidFill>
                          <a:latin typeface="PTS"/>
                          <a:ea typeface="Times New Roman"/>
                          <a:cs typeface="Arial"/>
                          <a:hlinkClick r:id="rId11" tooltip="Декоративные растения центрально-черноземной зоны выращивания РФ"/>
                        </a:rPr>
                        <a:t>центрально-черноземная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S"/>
                          <a:ea typeface="Times New Roman"/>
                          <a:cs typeface="Arial"/>
                        </a:rPr>
                        <a:t>, </a:t>
                      </a:r>
                      <a:r>
                        <a:rPr lang="ru-RU" sz="1400" b="1" u="sng" dirty="0">
                          <a:solidFill>
                            <a:srgbClr val="2484B1"/>
                          </a:solidFill>
                          <a:latin typeface="PTS"/>
                          <a:ea typeface="Times New Roman"/>
                          <a:cs typeface="Arial"/>
                          <a:hlinkClick r:id="rId12" tooltip="Декоративные растения центральной зоны выращивания РФ"/>
                        </a:rPr>
                        <a:t>центральная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SB"/>
                          <a:ea typeface="Times New Roman"/>
                          <a:cs typeface="Arial"/>
                        </a:rPr>
                        <a:t>Необходимость укрытия на зиму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S"/>
                          <a:ea typeface="Times New Roman"/>
                          <a:cs typeface="Arial"/>
                        </a:rPr>
                        <a:t>Нет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SB"/>
                          <a:ea typeface="Times New Roman"/>
                          <a:cs typeface="Arial"/>
                        </a:rPr>
                        <a:t>Выращивание возможно только в защищенном грунте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S"/>
                          <a:ea typeface="Times New Roman"/>
                          <a:cs typeface="Arial"/>
                        </a:rPr>
                        <a:t>Нет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SB"/>
                          <a:ea typeface="Times New Roman"/>
                          <a:cs typeface="Arial"/>
                        </a:rPr>
                        <a:t>Степень распространения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2484B1"/>
                          </a:solidFill>
                          <a:latin typeface="PTS"/>
                          <a:ea typeface="Times New Roman"/>
                          <a:cs typeface="Arial"/>
                          <a:hlinkClick r:id="rId13" tooltip="Распространенные декоративные растения"/>
                        </a:rPr>
                        <a:t>Распространенное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" marR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57818" y="142852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Краткая характеристика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6385" name="Picture 1" descr="G:\ЖИВОЙ СИМВОЛ\ПОЛЫНЬ брависсимо\Черновик База\Калейдоскоп полынных фото\Полынь в период цветения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0" y="1285860"/>
            <a:ext cx="3429024" cy="4100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43570" y="557214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 период цветения 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Полынь горька, как и полезна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229600" cy="578645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300" b="1" i="1" dirty="0" smtClean="0"/>
              <a:t>         Вкус и запах полыни известны,</a:t>
            </a:r>
            <a:br>
              <a:rPr lang="ru-RU" sz="4300" b="1" i="1" dirty="0" smtClean="0"/>
            </a:br>
            <a:r>
              <a:rPr lang="ru-RU" sz="4300" b="1" i="1" dirty="0" smtClean="0"/>
              <a:t>О ней ходит в народе молва,</a:t>
            </a:r>
            <a:br>
              <a:rPr lang="ru-RU" sz="4300" b="1" i="1" dirty="0" smtClean="0"/>
            </a:br>
            <a:r>
              <a:rPr lang="ru-RU" sz="4300" b="1" i="1" dirty="0" smtClean="0"/>
              <a:t>И не многие знают - полезна,  </a:t>
            </a:r>
            <a:br>
              <a:rPr lang="ru-RU" sz="4300" b="1" i="1" dirty="0" smtClean="0"/>
            </a:br>
            <a:r>
              <a:rPr lang="ru-RU" sz="4300" b="1" i="1" dirty="0" smtClean="0"/>
              <a:t>Многолетняя эта трава.</a:t>
            </a:r>
            <a:br>
              <a:rPr lang="ru-RU" sz="4300" b="1" i="1" dirty="0" smtClean="0"/>
            </a:br>
            <a:r>
              <a:rPr lang="ru-RU" sz="4300" b="1" i="1" dirty="0" smtClean="0"/>
              <a:t/>
            </a:r>
            <a:br>
              <a:rPr lang="ru-RU" sz="4300" b="1" i="1" dirty="0" smtClean="0"/>
            </a:br>
            <a:r>
              <a:rPr lang="ru-RU" sz="4300" b="1" i="1" dirty="0" smtClean="0"/>
              <a:t>Из цветочков готовят приправы,</a:t>
            </a:r>
            <a:br>
              <a:rPr lang="ru-RU" sz="4300" b="1" i="1" dirty="0" smtClean="0"/>
            </a:br>
            <a:r>
              <a:rPr lang="ru-RU" sz="4300" b="1" i="1" dirty="0" smtClean="0"/>
              <a:t>Для напитков сырьё подойдёт,</a:t>
            </a:r>
            <a:br>
              <a:rPr lang="ru-RU" sz="4300" b="1" i="1" dirty="0" smtClean="0"/>
            </a:br>
            <a:r>
              <a:rPr lang="ru-RU" sz="4300" b="1" i="1" dirty="0" smtClean="0"/>
              <a:t>Для лекарственных целей, траву,</a:t>
            </a:r>
            <a:br>
              <a:rPr lang="ru-RU" sz="4300" b="1" i="1" dirty="0" smtClean="0"/>
            </a:br>
            <a:r>
              <a:rPr lang="ru-RU" sz="4300" b="1" i="1" dirty="0" smtClean="0"/>
              <a:t>Собирает до цвета народ.</a:t>
            </a:r>
            <a:br>
              <a:rPr lang="ru-RU" sz="4300" b="1" i="1" dirty="0" smtClean="0"/>
            </a:br>
            <a:r>
              <a:rPr lang="ru-RU" sz="4300" b="1" i="1" dirty="0" smtClean="0"/>
              <a:t/>
            </a:r>
            <a:br>
              <a:rPr lang="ru-RU" sz="4300" b="1" i="1" dirty="0" smtClean="0"/>
            </a:br>
            <a:r>
              <a:rPr lang="ru-RU" sz="4300" b="1" i="1" dirty="0" smtClean="0"/>
              <a:t> Её горький настой обладает,</a:t>
            </a:r>
            <a:br>
              <a:rPr lang="ru-RU" sz="4300" b="1" i="1" dirty="0" smtClean="0"/>
            </a:br>
            <a:r>
              <a:rPr lang="ru-RU" sz="4300" b="1" i="1" dirty="0" smtClean="0"/>
              <a:t>Заживляющим действием ран,</a:t>
            </a:r>
            <a:br>
              <a:rPr lang="ru-RU" sz="4300" b="1" i="1" dirty="0" smtClean="0"/>
            </a:br>
            <a:r>
              <a:rPr lang="ru-RU" sz="4300" b="1" i="1" dirty="0" smtClean="0"/>
              <a:t>Обезболивает и помогает,</a:t>
            </a:r>
            <a:br>
              <a:rPr lang="ru-RU" sz="4300" b="1" i="1" dirty="0" smtClean="0"/>
            </a:br>
            <a:r>
              <a:rPr lang="ru-RU" sz="4300" b="1" i="1" dirty="0" smtClean="0"/>
              <a:t> При ушибах и вывихах нам.</a:t>
            </a:r>
            <a:br>
              <a:rPr lang="ru-RU" sz="4300" b="1" i="1" dirty="0" smtClean="0"/>
            </a:br>
            <a:r>
              <a:rPr lang="ru-RU" sz="4300" b="1" i="1" dirty="0" smtClean="0"/>
              <a:t/>
            </a:r>
            <a:br>
              <a:rPr lang="ru-RU" sz="4300" b="1" i="1" dirty="0" smtClean="0"/>
            </a:br>
            <a:r>
              <a:rPr lang="ru-RU" sz="4300" b="1" i="1" dirty="0" smtClean="0"/>
              <a:t>Помогает настой при </a:t>
            </a:r>
            <a:r>
              <a:rPr lang="ru-RU" sz="4300" b="1" i="1" dirty="0" err="1" smtClean="0"/>
              <a:t>неврастенье</a:t>
            </a:r>
            <a:r>
              <a:rPr lang="ru-RU" sz="4300" b="1" i="1" dirty="0" smtClean="0"/>
              <a:t>,</a:t>
            </a:r>
            <a:br>
              <a:rPr lang="ru-RU" sz="4300" b="1" i="1" dirty="0" smtClean="0"/>
            </a:br>
            <a:r>
              <a:rPr lang="ru-RU" sz="4300" b="1" i="1" dirty="0" smtClean="0"/>
              <a:t>Селезёнка, иль печень болит,</a:t>
            </a:r>
            <a:br>
              <a:rPr lang="ru-RU" sz="4300" b="1" i="1" dirty="0" smtClean="0"/>
            </a:br>
            <a:r>
              <a:rPr lang="ru-RU" sz="4300" b="1" i="1" dirty="0" smtClean="0"/>
              <a:t>Применяют при кровотеченье,</a:t>
            </a:r>
            <a:br>
              <a:rPr lang="ru-RU" sz="4300" b="1" i="1" dirty="0" smtClean="0"/>
            </a:br>
            <a:r>
              <a:rPr lang="ru-RU" sz="4300" b="1" i="1" dirty="0" smtClean="0"/>
              <a:t>Иль чтоб просто поднять аппетит.</a:t>
            </a:r>
            <a:br>
              <a:rPr lang="ru-RU" sz="4300" b="1" i="1" dirty="0" smtClean="0"/>
            </a:br>
            <a:r>
              <a:rPr lang="ru-RU" sz="4300" b="1" i="1" dirty="0" smtClean="0"/>
              <a:t/>
            </a:r>
            <a:br>
              <a:rPr lang="ru-RU" sz="4300" b="1" i="1" dirty="0" smtClean="0"/>
            </a:br>
            <a:r>
              <a:rPr lang="ru-RU" sz="4300" b="1" i="1" dirty="0" smtClean="0"/>
              <a:t>Пьют полынный настой при язве,</a:t>
            </a:r>
            <a:br>
              <a:rPr lang="ru-RU" sz="4300" b="1" i="1" dirty="0" smtClean="0"/>
            </a:br>
            <a:r>
              <a:rPr lang="ru-RU" sz="4300" b="1" i="1" dirty="0" smtClean="0"/>
              <a:t>И при спазмах толстой кишки,</a:t>
            </a:r>
            <a:br>
              <a:rPr lang="ru-RU" sz="4300" b="1" i="1" dirty="0" smtClean="0"/>
            </a:br>
            <a:r>
              <a:rPr lang="ru-RU" sz="4300" b="1" i="1" dirty="0" smtClean="0"/>
              <a:t>Алкоголиков лечат им даже,</a:t>
            </a:r>
            <a:br>
              <a:rPr lang="ru-RU" sz="4300" b="1" i="1" dirty="0" smtClean="0"/>
            </a:br>
            <a:r>
              <a:rPr lang="ru-RU" sz="4300" b="1" i="1" dirty="0" smtClean="0"/>
              <a:t>Или, вдруг, появились глисты.</a:t>
            </a:r>
            <a:br>
              <a:rPr lang="ru-RU" sz="4300" b="1" i="1" dirty="0" smtClean="0"/>
            </a:br>
            <a:r>
              <a:rPr lang="ru-RU" sz="4300" b="1" i="1" dirty="0" smtClean="0"/>
              <a:t/>
            </a:r>
            <a:br>
              <a:rPr lang="ru-RU" sz="4300" b="1" i="1" dirty="0" smtClean="0"/>
            </a:br>
            <a:r>
              <a:rPr lang="ru-RU" sz="4300" b="1" i="1" dirty="0" smtClean="0"/>
              <a:t>Полынь горькая, чудо - растенье,</a:t>
            </a:r>
            <a:br>
              <a:rPr lang="ru-RU" sz="4300" b="1" i="1" dirty="0" smtClean="0"/>
            </a:br>
            <a:r>
              <a:rPr lang="ru-RU" sz="4300" b="1" i="1" dirty="0" smtClean="0"/>
              <a:t>Горечь в воздухе и на губах,</a:t>
            </a:r>
            <a:br>
              <a:rPr lang="ru-RU" sz="4300" b="1" i="1" dirty="0" smtClean="0"/>
            </a:br>
            <a:r>
              <a:rPr lang="ru-RU" sz="4300" b="1" i="1" dirty="0" smtClean="0"/>
              <a:t>Применяют полынь для лечения,</a:t>
            </a:r>
            <a:br>
              <a:rPr lang="ru-RU" sz="4300" b="1" i="1" dirty="0" smtClean="0"/>
            </a:br>
            <a:r>
              <a:rPr lang="ru-RU" sz="4300" b="1" i="1" dirty="0" smtClean="0"/>
              <a:t>Её много на наших полях.</a:t>
            </a:r>
            <a:endParaRPr lang="ru-RU" sz="3400" dirty="0" smtClean="0"/>
          </a:p>
          <a:p>
            <a:endParaRPr lang="ru-RU" dirty="0"/>
          </a:p>
        </p:txBody>
      </p:sp>
      <p:pic>
        <p:nvPicPr>
          <p:cNvPr id="17410" name="Picture 2" descr="G:\ЖИВОЙ СИМВОЛ\ПОЛЫНЬ брависсимо\Черновик База\Калейдоскоп полынных фото\Полынь соцветия Тал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285860"/>
            <a:ext cx="4572032" cy="4599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F:\Заказ\2a55aeb4fa631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357694"/>
            <a:ext cx="4214842" cy="2897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В чём же  уникальность нашего символа? </a:t>
            </a:r>
            <a:br>
              <a:rPr lang="ru-RU" sz="2000" b="1" dirty="0" smtClean="0">
                <a:latin typeface="Calibri" pitchFamily="34" charset="0"/>
              </a:rPr>
            </a:br>
            <a:r>
              <a:rPr lang="ru-RU" sz="2000" b="1" dirty="0" smtClean="0">
                <a:latin typeface="Calibri" pitchFamily="34" charset="0"/>
              </a:rPr>
              <a:t>Для тюркского мира полынь даже больше чем символ. Запах чудесной </a:t>
            </a:r>
            <a:r>
              <a:rPr lang="ru-RU" sz="2000" b="1" dirty="0" err="1" smtClean="0">
                <a:latin typeface="Calibri" pitchFamily="34" charset="0"/>
              </a:rPr>
              <a:t>ювшан-травы</a:t>
            </a:r>
            <a:r>
              <a:rPr lang="ru-RU" sz="2000" b="1" dirty="0" smtClean="0">
                <a:latin typeface="Calibri" pitchFamily="34" charset="0"/>
              </a:rPr>
              <a:t> – это могучий зов Родины и памяти предков. 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19457" name="Picture 1" descr="G:\ЖИВОЙ СИМВОЛ\ПОЛЫНЬ брависсимо\Черновик База\Половецкие фото\Половцы из Радзвилловской летопи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415397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Calibri" pitchFamily="34" charset="0"/>
              </a:rPr>
              <a:t>Половецкий хан </a:t>
            </a:r>
            <a:r>
              <a:rPr lang="ru-RU" sz="2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Сырчан</a:t>
            </a:r>
            <a:r>
              <a:rPr lang="ru-RU" sz="2000" b="1" dirty="0" smtClean="0">
                <a:latin typeface="Calibri" pitchFamily="34" charset="0"/>
              </a:rPr>
              <a:t> был братом другого половецкого хана, </a:t>
            </a:r>
            <a:r>
              <a:rPr lang="ru-RU" sz="2000" b="1" dirty="0" err="1" smtClean="0">
                <a:latin typeface="Calibri" pitchFamily="34" charset="0"/>
                <a:hlinkClick r:id="rId2" tooltip="Атрак"/>
              </a:rPr>
              <a:t>Отрака</a:t>
            </a:r>
            <a:r>
              <a:rPr lang="ru-RU" sz="2000" b="1" dirty="0" smtClean="0">
                <a:latin typeface="Calibri" pitchFamily="34" charset="0"/>
              </a:rPr>
              <a:t> (</a:t>
            </a:r>
            <a:r>
              <a:rPr lang="ru-RU" sz="2000" b="1" dirty="0" err="1" smtClean="0">
                <a:latin typeface="Calibri" pitchFamily="34" charset="0"/>
              </a:rPr>
              <a:t>Атрака</a:t>
            </a:r>
            <a:r>
              <a:rPr lang="ru-RU" sz="2000" b="1" dirty="0" smtClean="0">
                <a:latin typeface="Calibri" pitchFamily="34" charset="0"/>
              </a:rPr>
              <a:t>), переселившегося с ордой в </a:t>
            </a:r>
            <a:r>
              <a:rPr lang="ru-RU" sz="2000" b="1" dirty="0" smtClean="0">
                <a:latin typeface="Calibri" pitchFamily="34" charset="0"/>
                <a:hlinkClick r:id="rId3" tooltip="Грузия"/>
              </a:rPr>
              <a:t>Грузию</a:t>
            </a:r>
            <a:r>
              <a:rPr lang="ru-RU" sz="2000" b="1" dirty="0" smtClean="0">
                <a:latin typeface="Calibri" pitchFamily="34" charset="0"/>
              </a:rPr>
              <a:t> по предложению </a:t>
            </a:r>
            <a:r>
              <a:rPr lang="ru-RU" sz="2000" b="1" dirty="0" smtClean="0">
                <a:latin typeface="Calibri" pitchFamily="34" charset="0"/>
                <a:hlinkClick r:id="rId4" tooltip="Давид Строитель"/>
              </a:rPr>
              <a:t>Давида Строителя</a:t>
            </a:r>
            <a:r>
              <a:rPr lang="ru-RU" sz="2000" b="1" dirty="0" smtClean="0">
                <a:latin typeface="Calibri" pitchFamily="34" charset="0"/>
              </a:rPr>
              <a:t> в </a:t>
            </a:r>
            <a:r>
              <a:rPr lang="ru-RU" sz="2000" b="1" dirty="0" smtClean="0">
                <a:latin typeface="Calibri" pitchFamily="34" charset="0"/>
                <a:hlinkClick r:id="rId5" tooltip="1118 год"/>
              </a:rPr>
              <a:t>1118 году</a:t>
            </a:r>
            <a:r>
              <a:rPr lang="ru-RU" sz="2000" b="1" dirty="0" smtClean="0">
                <a:latin typeface="Calibri" pitchFamily="34" charset="0"/>
              </a:rPr>
              <a:t> при жизни Владимира Мономаха.</a:t>
            </a:r>
            <a:br>
              <a:rPr lang="ru-RU" sz="2000" b="1" dirty="0" smtClean="0">
                <a:latin typeface="Calibri" pitchFamily="34" charset="0"/>
              </a:rPr>
            </a:br>
            <a:r>
              <a:rPr lang="ru-RU" sz="2000" b="1" dirty="0" smtClean="0">
                <a:latin typeface="Calibri" pitchFamily="34" charset="0"/>
              </a:rPr>
              <a:t>В Волынской летописи </a:t>
            </a:r>
            <a:r>
              <a:rPr lang="en-US" sz="2000" b="1" dirty="0" smtClean="0">
                <a:latin typeface="Calibri" pitchFamily="34" charset="0"/>
              </a:rPr>
              <a:t>XIII</a:t>
            </a:r>
            <a:r>
              <a:rPr lang="ru-RU" sz="2000" b="1" dirty="0" smtClean="0">
                <a:latin typeface="Calibri" pitchFamily="34" charset="0"/>
              </a:rPr>
              <a:t> века имеется поэтический рассказ о том, как </a:t>
            </a:r>
            <a:r>
              <a:rPr lang="ru-RU" sz="2000" b="1" dirty="0" err="1" smtClean="0">
                <a:latin typeface="Calibri" pitchFamily="34" charset="0"/>
              </a:rPr>
              <a:t>Сырчан</a:t>
            </a:r>
            <a:r>
              <a:rPr lang="ru-RU" sz="2000" b="1" dirty="0" smtClean="0">
                <a:latin typeface="Calibri" pitchFamily="34" charset="0"/>
              </a:rPr>
              <a:t> позвал своего брата назад, послав ему весть в </a:t>
            </a:r>
            <a:r>
              <a:rPr lang="ru-RU" sz="2000" b="1" dirty="0" smtClean="0">
                <a:latin typeface="Calibri" pitchFamily="34" charset="0"/>
                <a:hlinkClick r:id="rId3" tooltip="Грузия"/>
              </a:rPr>
              <a:t>Грузию</a:t>
            </a:r>
            <a:r>
              <a:rPr lang="ru-RU" sz="2000" b="1" dirty="0" smtClean="0">
                <a:latin typeface="Calibri" pitchFamily="34" charset="0"/>
              </a:rPr>
              <a:t>. Согласно летописи, </a:t>
            </a:r>
            <a:r>
              <a:rPr lang="ru-RU" sz="2000" b="1" dirty="0" err="1" smtClean="0">
                <a:latin typeface="Calibri" pitchFamily="34" charset="0"/>
              </a:rPr>
              <a:t>Сырчан</a:t>
            </a:r>
            <a:r>
              <a:rPr lang="ru-RU" sz="2000" b="1" dirty="0" smtClean="0">
                <a:latin typeface="Calibri" pitchFamily="34" charset="0"/>
              </a:rPr>
              <a:t> послал к </a:t>
            </a:r>
            <a:r>
              <a:rPr lang="ru-RU" sz="2000" b="1" dirty="0" err="1" smtClean="0">
                <a:latin typeface="Calibri" pitchFamily="34" charset="0"/>
              </a:rPr>
              <a:t>Отраку</a:t>
            </a:r>
            <a:r>
              <a:rPr lang="ru-RU" sz="2000" b="1" dirty="0" smtClean="0">
                <a:latin typeface="Calibri" pitchFamily="34" charset="0"/>
              </a:rPr>
              <a:t> своего певца </a:t>
            </a:r>
            <a:r>
              <a:rPr lang="ru-RU" sz="2000" b="1" dirty="0" err="1" smtClean="0">
                <a:latin typeface="Calibri" pitchFamily="34" charset="0"/>
              </a:rPr>
              <a:t>Орева</a:t>
            </a:r>
            <a:r>
              <a:rPr lang="ru-RU" sz="2000" b="1" dirty="0" smtClean="0">
                <a:latin typeface="Calibri" pitchFamily="34" charset="0"/>
              </a:rPr>
              <a:t> с просьбой о возвращении на родину. </a:t>
            </a:r>
            <a:r>
              <a:rPr lang="ru-RU" sz="2000" b="1" dirty="0" err="1" smtClean="0">
                <a:latin typeface="Calibri" pitchFamily="34" charset="0"/>
              </a:rPr>
              <a:t>Отрак</a:t>
            </a:r>
            <a:r>
              <a:rPr lang="ru-RU" sz="2000" b="1" dirty="0" smtClean="0">
                <a:latin typeface="Calibri" pitchFamily="34" charset="0"/>
              </a:rPr>
              <a:t> колебался, после чего </a:t>
            </a:r>
            <a:r>
              <a:rPr lang="ru-RU" sz="2000" b="1" dirty="0" err="1" smtClean="0">
                <a:latin typeface="Calibri" pitchFamily="34" charset="0"/>
              </a:rPr>
              <a:t>Орев</a:t>
            </a:r>
            <a:r>
              <a:rPr lang="ru-RU" sz="2000" b="1" dirty="0" smtClean="0">
                <a:latin typeface="Calibri" pitchFamily="34" charset="0"/>
              </a:rPr>
              <a:t>, песни которого не вдохновили </a:t>
            </a:r>
            <a:r>
              <a:rPr lang="ru-RU" sz="2000" b="1" dirty="0" err="1" smtClean="0">
                <a:latin typeface="Calibri" pitchFamily="34" charset="0"/>
              </a:rPr>
              <a:t>Отрака</a:t>
            </a:r>
            <a:r>
              <a:rPr lang="ru-RU" sz="2000" b="1" dirty="0" smtClean="0">
                <a:latin typeface="Calibri" pitchFamily="34" charset="0"/>
              </a:rPr>
              <a:t>, по приказу </a:t>
            </a:r>
            <a:r>
              <a:rPr lang="ru-RU" sz="2000" b="1" dirty="0" err="1" smtClean="0">
                <a:latin typeface="Calibri" pitchFamily="34" charset="0"/>
              </a:rPr>
              <a:t>Сырчана</a:t>
            </a:r>
            <a:r>
              <a:rPr lang="ru-RU" sz="2000" b="1" dirty="0" smtClean="0">
                <a:latin typeface="Calibri" pitchFamily="34" charset="0"/>
              </a:rPr>
              <a:t> передал </a:t>
            </a:r>
            <a:r>
              <a:rPr lang="ru-RU" sz="2000" b="1" dirty="0" err="1" smtClean="0">
                <a:latin typeface="Calibri" pitchFamily="34" charset="0"/>
              </a:rPr>
              <a:t>Отраку</a:t>
            </a:r>
            <a:r>
              <a:rPr lang="ru-RU" sz="2000" b="1" dirty="0" smtClean="0">
                <a:latin typeface="Calibri" pitchFamily="34" charset="0"/>
              </a:rPr>
              <a:t> траву емшан (полынь), напомнившую ему о родных степях. Благодаря этому </a:t>
            </a:r>
            <a:r>
              <a:rPr lang="ru-RU" sz="2000" b="1" dirty="0" err="1" smtClean="0">
                <a:latin typeface="Calibri" pitchFamily="34" charset="0"/>
              </a:rPr>
              <a:t>Отрак</a:t>
            </a:r>
            <a:r>
              <a:rPr lang="ru-RU" sz="2000" b="1" dirty="0" smtClean="0">
                <a:latin typeface="Calibri" pitchFamily="34" charset="0"/>
              </a:rPr>
              <a:t> вскоре вернулся в степи.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pic>
        <p:nvPicPr>
          <p:cNvPr id="18434" name="Picture 2" descr="G:\ЖИВОЙ СИМВОЛ\ПОЛЫНЬ брависсимо\Черновик База\Половецкие фото\Дешт-и-Кипчак в 12-13 веках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02266"/>
            <a:ext cx="4929190" cy="3084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929190" y="3038800"/>
            <a:ext cx="4000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Хан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Сырчан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поручает певцу вернуть брата в родную степь и даёт наказ: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29124" y="3805956"/>
            <a:ext cx="4571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/>
            <a:r>
              <a:rPr lang="ru-RU" sz="1600" b="1" i="1" dirty="0" smtClean="0"/>
              <a:t>Ему ты песен наших спой, </a:t>
            </a:r>
            <a:endParaRPr lang="ru-RU" sz="1600" b="1" dirty="0" smtClean="0"/>
          </a:p>
          <a:p>
            <a:pPr lvl="2"/>
            <a:r>
              <a:rPr lang="ru-RU" sz="1600" b="1" i="1" dirty="0" smtClean="0"/>
              <a:t>Когда ж на песнь не отзовётся, </a:t>
            </a:r>
            <a:endParaRPr lang="ru-RU" sz="1600" b="1" dirty="0" smtClean="0"/>
          </a:p>
          <a:p>
            <a:pPr lvl="2"/>
            <a:r>
              <a:rPr lang="ru-RU" sz="1600" b="1" i="1" dirty="0" smtClean="0"/>
              <a:t>Свяжи в пучок емшан степной </a:t>
            </a:r>
            <a:endParaRPr lang="ru-RU" sz="1600" b="1" dirty="0" smtClean="0"/>
          </a:p>
          <a:p>
            <a:pPr lvl="2"/>
            <a:r>
              <a:rPr lang="ru-RU" sz="1600" b="1" i="1" dirty="0" smtClean="0"/>
              <a:t>И дай ему – и он вернётся.</a:t>
            </a:r>
            <a:endParaRPr lang="ru-RU" sz="16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72066" y="5074219"/>
            <a:ext cx="39290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Хан вернул своего брата. Стихи русского поэта Аполлона </a:t>
            </a:r>
            <a:r>
              <a:rPr lang="ru-RU" sz="1400" b="1" dirty="0" err="1" smtClean="0">
                <a:latin typeface="Calibri" pitchFamily="34" charset="0"/>
              </a:rPr>
              <a:t>Майкова</a:t>
            </a:r>
            <a:r>
              <a:rPr lang="ru-RU" sz="1400" b="1" dirty="0" smtClean="0">
                <a:latin typeface="Calibri" pitchFamily="34" charset="0"/>
              </a:rPr>
              <a:t> рассказали об этом наказе и символе зова и другим народам.</a:t>
            </a:r>
            <a:endParaRPr lang="ru-RU" sz="1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29264"/>
            <a:ext cx="9144000" cy="1239815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latin typeface="Calibri" pitchFamily="34" charset="0"/>
              </a:rPr>
              <a:t>Полынная Кумыкская равнина подарила миру моего односельчанина, первого общенационального поэта кумыков </a:t>
            </a:r>
            <a:r>
              <a:rPr lang="ru-RU" b="1" i="1" dirty="0" err="1" smtClean="0">
                <a:latin typeface="Calibri" pitchFamily="34" charset="0"/>
              </a:rPr>
              <a:t>Йырчы</a:t>
            </a:r>
            <a:r>
              <a:rPr lang="ru-RU" b="1" i="1" dirty="0" smtClean="0">
                <a:latin typeface="Calibri" pitchFamily="34" charset="0"/>
              </a:rPr>
              <a:t> (</a:t>
            </a:r>
            <a:r>
              <a:rPr lang="ru-RU" b="1" i="1" dirty="0" err="1" smtClean="0">
                <a:latin typeface="Calibri" pitchFamily="34" charset="0"/>
              </a:rPr>
              <a:t>Ирчи</a:t>
            </a:r>
            <a:r>
              <a:rPr lang="ru-RU" b="1" i="1" dirty="0" smtClean="0">
                <a:latin typeface="Calibri" pitchFamily="34" charset="0"/>
              </a:rPr>
              <a:t>) Казака. И через столетия поэзия Казака остаётся востребованной. В его творческом наследии самосознание народа ищет и находит вечные ценности, необходимые для своего духовного развития. 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643174" y="0"/>
            <a:ext cx="44724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Ветвей моих цветенье на века,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Вере моей с веками вековать,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вечных истин миру лживому не оболгать,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Корни мои и великанам не оборвать.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484" name="Picture 4" descr="G:\ЖИВОЙ СИМВОЛ\ПОЛЫНЬ брависсимо\Черновик База\Атланаул\Атланаул - у памятника Йырчы Каза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1214421"/>
            <a:ext cx="6215107" cy="4143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F:\Заказ\kisspng-absinthe-common-wormwood-herb-artemisia-pontica-pl-5b226caab1b416.91832705152898269872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57354" y="0"/>
            <a:ext cx="4214842" cy="486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Полынь в гербах и государственных символах государств, городов, регионов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2531" name="Picture 3" descr="G:\ЖИВОЙ СИМВОЛ\ПОЛЫНЬ брависсимо\Черновик База\Геральдика\Герб Большерниговского района Самарской облас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2928958" cy="3651434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857620" y="2216318"/>
            <a:ext cx="492922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 обоснование символики герба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Большечерниговского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района Самарской области говорится: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Серебряная часть герба аллегорически показывает район как степной - с характерной степной растительностью: ковыль, острец,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полынь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молочай - эти травы в степи смотрятся как серебряный ковер.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Серебро в геральдике – символ веры, чистоты, искренности, чистосердечности, благородства, откровенности и невинности.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ЖИВОЙ СИМВОЛ\ПОЛЫНЬ брависсимо\Черновик База\Геральдика\Полынь на гербе Чимкента справа.jpg"/>
          <p:cNvPicPr>
            <a:picLocks noChangeAspect="1" noChangeArrowheads="1"/>
          </p:cNvPicPr>
          <p:nvPr/>
        </p:nvPicPr>
        <p:blipFill>
          <a:blip r:embed="rId2" cstate="print"/>
          <a:srcRect l="41825"/>
          <a:stretch>
            <a:fillRect/>
          </a:stretch>
        </p:blipFill>
        <p:spPr bwMode="auto">
          <a:xfrm>
            <a:off x="857224" y="1643050"/>
            <a:ext cx="2748238" cy="2928958"/>
          </a:xfrm>
          <a:prstGeom prst="rect">
            <a:avLst/>
          </a:prstGeom>
          <a:noFill/>
        </p:spPr>
      </p:pic>
      <p:pic>
        <p:nvPicPr>
          <p:cNvPr id="22533" name="Picture 5" descr="https://tengrinews.kz/userdata/news/2011/news_199478/photo_31810.jpg"/>
          <p:cNvPicPr>
            <a:picLocks noChangeAspect="1" noChangeArrowheads="1"/>
          </p:cNvPicPr>
          <p:nvPr/>
        </p:nvPicPr>
        <p:blipFill>
          <a:blip r:embed="rId3" cstate="print"/>
          <a:srcRect l="16842" r="17895"/>
          <a:stretch>
            <a:fillRect/>
          </a:stretch>
        </p:blipFill>
        <p:spPr bwMode="auto">
          <a:xfrm>
            <a:off x="5786446" y="1643050"/>
            <a:ext cx="2571768" cy="2761712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5286388"/>
            <a:ext cx="86439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гербе Чимкента, входившей в состав Сырдарьинской области Российской империи, в зеленом щите была серебряная ветка особого вида полыни с таковыми ж цветами. Назывался этот вид полыни – цитварная полынь. Подтверждение находим в энциклопедии Брокгауза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Ефрона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где сказано, что «в Чимкенте есть завод, вырабатывающий сантонин (противоглистное лекарственное средство) из цветочных головок особого сорта полыни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Artemisia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cina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растущего в Чимкентском уезде, и снабжающий весь мир этим продуктом».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50057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Герб Чимкента в составе Сырдарьинской области Российской империи  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450057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Герб Чимкента современной республики  Казахстана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92893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ПОЛЫНЬ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Полынь в гербах и государственных символах государств, городов, регионов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16200000">
            <a:off x="3097806" y="2545740"/>
            <a:ext cx="206981" cy="14019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6702308">
            <a:off x="5959865" y="2845551"/>
            <a:ext cx="156308" cy="14019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7" grpId="0"/>
      <p:bldP spid="8" grpId="0"/>
      <p:bldP spid="9" grpId="0"/>
      <p:bldP spid="11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818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Душистое приволье Кумыкской равнины </vt:lpstr>
      <vt:lpstr>И всё же, есть один живой символ Кумыкской равнины, дарящий надежду на скорое возрождение! Это – ювшан или полынь!  По бескрайней равнине стелется его тонкий запах, постепенно превращая её в душистое приволье.  Нас чарует полынь кавказская (Artemisia caucasica). </vt:lpstr>
      <vt:lpstr>Слайд 3</vt:lpstr>
      <vt:lpstr>Полынь горька, как и полезна </vt:lpstr>
      <vt:lpstr>В чём же  уникальность нашего символа?  Для тюркского мира полынь даже больше чем символ. Запах чудесной ювшан-травы – это могучий зов Родины и памяти предков. </vt:lpstr>
      <vt:lpstr>Половецкий хан Сырчан был братом другого половецкого хана, Отрака (Атрака), переселившегося с ордой в Грузию по предложению Давида Строителя в 1118 году при жизни Владимира Мономаха. В Волынской летописи XIII века имеется поэтический рассказ о том, как Сырчан позвал своего брата назад, послав ему весть в Грузию. Согласно летописи, Сырчан послал к Отраку своего певца Орева с просьбой о возвращении на родину. Отрак колебался, после чего Орев, песни которого не вдохновили Отрака, по приказу Сырчана передал Отраку траву емшан (полынь), напомнившую ему о родных степях. Благодаря этому Отрак вскоре вернулся в степи. </vt:lpstr>
      <vt:lpstr>Слайд 7</vt:lpstr>
      <vt:lpstr>Полынь в гербах и государственных символах государств, городов, регионов</vt:lpstr>
      <vt:lpstr>Полынь в гербах и государственных символах государств, городов, регионов</vt:lpstr>
      <vt:lpstr>Полынь  в искусстве</vt:lpstr>
      <vt:lpstr>Полынь  в литературном творчестве </vt:lpstr>
      <vt:lpstr>Полынь  в парфюмерии </vt:lpstr>
      <vt:lpstr>Полынь  в пищевой промышленности</vt:lpstr>
      <vt:lpstr>Полынь в ландшафтном дизайне и декоративном садоводстве </vt:lpstr>
      <vt:lpstr>Полынь  в истории </vt:lpstr>
      <vt:lpstr>Полынь в космических высотах </vt:lpstr>
      <vt:lpstr>Спасибо за внимание!  С уважением и любовью на память вам осенний букет - душистая полынь, герберы и другие замечательные цветы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Душистое приволье Кумыкской равнины / Къумукътюзню ювшан эс толкъунлары/ </dc:title>
  <dc:creator>User</dc:creator>
  <cp:lastModifiedBy>88888888</cp:lastModifiedBy>
  <cp:revision>59</cp:revision>
  <dcterms:created xsi:type="dcterms:W3CDTF">2018-12-22T09:24:33Z</dcterms:created>
  <dcterms:modified xsi:type="dcterms:W3CDTF">2018-12-23T23:24:33Z</dcterms:modified>
</cp:coreProperties>
</file>